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HK Modular" charset="1" panose="00000800000000000000"/>
      <p:regular r:id="rId18"/>
    </p:embeddedFont>
    <p:embeddedFont>
      <p:font typeface="Modular" charset="1" panose="00000000000000000000"/>
      <p:regular r:id="rId19"/>
    </p:embeddedFont>
    <p:embeddedFont>
      <p:font typeface="Montaser Arabic" charset="1" panose="00000500000000000000"/>
      <p:regular r:id="rId20"/>
    </p:embeddedFont>
    <p:embeddedFont>
      <p:font typeface="TT Interphases Bold" charset="1" panose="02000803060000020004"/>
      <p:regular r:id="rId21"/>
    </p:embeddedFont>
    <p:embeddedFont>
      <p:font typeface="TT Interphases" charset="1" panose="02000503020000020004"/>
      <p:regular r:id="rId22"/>
    </p:embeddedFont>
    <p:embeddedFont>
      <p:font typeface="Modular Bold" charset="1" panose="00000000000000000000"/>
      <p:regular r:id="rId23"/>
    </p:embeddedFont>
    <p:embeddedFont>
      <p:font typeface="HK Grotesk Bold" charset="1" panose="0000080000000000000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NVCfLEvE.mp4>
</file>

<file path=ppt/media/image1.png>
</file>

<file path=ppt/media/image10.sv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png>
</file>

<file path=ppt/media/image28.png>
</file>

<file path=ppt/media/image29.svg>
</file>

<file path=ppt/media/image3.svg>
</file>

<file path=ppt/media/image30.png>
</file>

<file path=ppt/media/image31.jpe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8.png" Type="http://schemas.openxmlformats.org/officeDocument/2006/relationships/image"/><Relationship Id="rId4" Target="../media/image29.svg" Type="http://schemas.openxmlformats.org/officeDocument/2006/relationships/image"/><Relationship Id="rId5" Target="../media/image3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1.jpeg" Type="http://schemas.openxmlformats.org/officeDocument/2006/relationships/image"/><Relationship Id="rId4" Target="../media/VAGNVCfLEvE.mp4" Type="http://schemas.openxmlformats.org/officeDocument/2006/relationships/video"/><Relationship Id="rId5" Target="../media/VAGNVCfLEvE.mp4" Type="http://schemas.microsoft.com/office/2007/relationships/media"/></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jpeg" Type="http://schemas.openxmlformats.org/officeDocument/2006/relationships/image"/><Relationship Id="rId6" Target="../media/image5.jpe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1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9.svg" Type="http://schemas.openxmlformats.org/officeDocument/2006/relationships/image"/><Relationship Id="rId11" Target="../media/image20.png" Type="http://schemas.openxmlformats.org/officeDocument/2006/relationships/image"/><Relationship Id="rId12" Target="../media/image21.svg" Type="http://schemas.openxmlformats.org/officeDocument/2006/relationships/image"/><Relationship Id="rId13" Target="../media/image22.png" Type="http://schemas.openxmlformats.org/officeDocument/2006/relationships/image"/><Relationship Id="rId14" Target="../media/image23.svg" Type="http://schemas.openxmlformats.org/officeDocument/2006/relationships/image"/><Relationship Id="rId2" Target="../media/image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 Id="rId7" Target="../media/image16.png" Type="http://schemas.openxmlformats.org/officeDocument/2006/relationships/image"/><Relationship Id="rId8" Target="../media/image17.svg" Type="http://schemas.openxmlformats.org/officeDocument/2006/relationships/image"/><Relationship Id="rId9" Target="../media/image1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4.png" Type="http://schemas.openxmlformats.org/officeDocument/2006/relationships/image"/><Relationship Id="rId4" Target="../media/image25.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9.svg" Type="http://schemas.openxmlformats.org/officeDocument/2006/relationships/image"/><Relationship Id="rId11" Target="../media/image20.png" Type="http://schemas.openxmlformats.org/officeDocument/2006/relationships/image"/><Relationship Id="rId12" Target="../media/image21.svg" Type="http://schemas.openxmlformats.org/officeDocument/2006/relationships/image"/><Relationship Id="rId13" Target="../media/image22.png" Type="http://schemas.openxmlformats.org/officeDocument/2006/relationships/image"/><Relationship Id="rId14" Target="../media/image23.svg" Type="http://schemas.openxmlformats.org/officeDocument/2006/relationships/image"/><Relationship Id="rId2" Target="../media/image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 Id="rId7" Target="../media/image16.png" Type="http://schemas.openxmlformats.org/officeDocument/2006/relationships/image"/><Relationship Id="rId8" Target="../media/image17.svg" Type="http://schemas.openxmlformats.org/officeDocument/2006/relationships/image"/><Relationship Id="rId9" Target="../media/image1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6.png" Type="http://schemas.openxmlformats.org/officeDocument/2006/relationships/image"/><Relationship Id="rId4" Target="../media/image2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87674"/>
            <a:ext cx="18443865" cy="10374674"/>
          </a:xfrm>
          <a:custGeom>
            <a:avLst/>
            <a:gdLst/>
            <a:ahLst/>
            <a:cxnLst/>
            <a:rect r="r" b="b" t="t" l="l"/>
            <a:pathLst>
              <a:path h="10374674" w="18443865">
                <a:moveTo>
                  <a:pt x="0" y="0"/>
                </a:moveTo>
                <a:lnTo>
                  <a:pt x="18443865" y="0"/>
                </a:lnTo>
                <a:lnTo>
                  <a:pt x="18443865" y="10374674"/>
                </a:lnTo>
                <a:lnTo>
                  <a:pt x="0" y="10374674"/>
                </a:lnTo>
                <a:lnTo>
                  <a:pt x="0" y="0"/>
                </a:lnTo>
                <a:close/>
              </a:path>
            </a:pathLst>
          </a:custGeom>
          <a:blipFill>
            <a:blip r:embed="rId2"/>
            <a:stretch>
              <a:fillRect l="0" t="0" r="0" b="0"/>
            </a:stretch>
          </a:blipFill>
        </p:spPr>
      </p:sp>
      <p:sp>
        <p:nvSpPr>
          <p:cNvPr name="TextBox 3" id="3"/>
          <p:cNvSpPr txBox="true"/>
          <p:nvPr/>
        </p:nvSpPr>
        <p:spPr>
          <a:xfrm rot="0">
            <a:off x="1028700" y="3825204"/>
            <a:ext cx="16952296" cy="3455471"/>
          </a:xfrm>
          <a:prstGeom prst="rect">
            <a:avLst/>
          </a:prstGeom>
        </p:spPr>
        <p:txBody>
          <a:bodyPr anchor="t" rtlCol="false" tIns="0" lIns="0" bIns="0" rIns="0">
            <a:spAutoFit/>
          </a:bodyPr>
          <a:lstStyle/>
          <a:p>
            <a:pPr algn="l">
              <a:lnSpc>
                <a:spcPts val="8042"/>
              </a:lnSpc>
            </a:pPr>
            <a:r>
              <a:rPr lang="en-US" sz="8042">
                <a:solidFill>
                  <a:srgbClr val="000000"/>
                </a:solidFill>
                <a:latin typeface="HK Modular"/>
                <a:ea typeface="HK Modular"/>
                <a:cs typeface="HK Modular"/>
                <a:sym typeface="HK Modular"/>
              </a:rPr>
              <a:t>Türkçe Doğal </a:t>
            </a:r>
          </a:p>
          <a:p>
            <a:pPr algn="l">
              <a:lnSpc>
                <a:spcPts val="8042"/>
              </a:lnSpc>
            </a:pPr>
            <a:r>
              <a:rPr lang="en-US" sz="8042">
                <a:solidFill>
                  <a:srgbClr val="000000"/>
                </a:solidFill>
                <a:latin typeface="HK Modular"/>
                <a:ea typeface="HK Modular"/>
                <a:cs typeface="HK Modular"/>
                <a:sym typeface="HK Modular"/>
              </a:rPr>
              <a:t>        Dil İşleme</a:t>
            </a:r>
          </a:p>
          <a:p>
            <a:pPr algn="l">
              <a:lnSpc>
                <a:spcPts val="10541"/>
              </a:lnSpc>
            </a:pPr>
          </a:p>
        </p:txBody>
      </p:sp>
      <p:sp>
        <p:nvSpPr>
          <p:cNvPr name="TextBox 4" id="4"/>
          <p:cNvSpPr txBox="true"/>
          <p:nvPr/>
        </p:nvSpPr>
        <p:spPr>
          <a:xfrm rot="0">
            <a:off x="3261941" y="6093790"/>
            <a:ext cx="12256328" cy="923925"/>
          </a:xfrm>
          <a:prstGeom prst="rect">
            <a:avLst/>
          </a:prstGeom>
        </p:spPr>
        <p:txBody>
          <a:bodyPr anchor="t" rtlCol="false" tIns="0" lIns="0" bIns="0" rIns="0">
            <a:spAutoFit/>
          </a:bodyPr>
          <a:lstStyle/>
          <a:p>
            <a:pPr algn="r">
              <a:lnSpc>
                <a:spcPts val="3667"/>
              </a:lnSpc>
            </a:pPr>
            <a:r>
              <a:rPr lang="en-US" sz="3056">
                <a:solidFill>
                  <a:srgbClr val="24190E"/>
                </a:solidFill>
                <a:latin typeface="Modular"/>
                <a:ea typeface="Modular"/>
                <a:cs typeface="Modular"/>
                <a:sym typeface="Modular"/>
              </a:rPr>
              <a:t>8 - 9 Ağustos 2024</a:t>
            </a:r>
          </a:p>
          <a:p>
            <a:pPr algn="l">
              <a:lnSpc>
                <a:spcPts val="3667"/>
              </a:lnSpc>
            </a:pPr>
          </a:p>
        </p:txBody>
      </p:sp>
      <p:sp>
        <p:nvSpPr>
          <p:cNvPr name="TextBox 5" id="5"/>
          <p:cNvSpPr txBox="true"/>
          <p:nvPr/>
        </p:nvSpPr>
        <p:spPr>
          <a:xfrm rot="0">
            <a:off x="7760790" y="6821033"/>
            <a:ext cx="2638601" cy="808626"/>
          </a:xfrm>
          <a:prstGeom prst="rect">
            <a:avLst/>
          </a:prstGeom>
        </p:spPr>
        <p:txBody>
          <a:bodyPr anchor="t" rtlCol="false" tIns="0" lIns="0" bIns="0" rIns="0">
            <a:spAutoFit/>
          </a:bodyPr>
          <a:lstStyle/>
          <a:p>
            <a:pPr algn="ctr">
              <a:lnSpc>
                <a:spcPts val="6316"/>
              </a:lnSpc>
              <a:spcBef>
                <a:spcPct val="0"/>
              </a:spcBef>
            </a:pPr>
            <a:r>
              <a:rPr lang="en-US" sz="5264">
                <a:solidFill>
                  <a:srgbClr val="24190E"/>
                </a:solidFill>
                <a:latin typeface="Modular"/>
                <a:ea typeface="Modular"/>
                <a:cs typeface="Modular"/>
                <a:sym typeface="Modular"/>
              </a:rPr>
              <a:t>&lt;COWBELL&gt;</a:t>
            </a:r>
          </a:p>
        </p:txBody>
      </p:sp>
      <p:sp>
        <p:nvSpPr>
          <p:cNvPr name="TextBox 6" id="6"/>
          <p:cNvSpPr txBox="true"/>
          <p:nvPr/>
        </p:nvSpPr>
        <p:spPr>
          <a:xfrm rot="0">
            <a:off x="3698043" y="2726038"/>
            <a:ext cx="4294642" cy="946766"/>
          </a:xfrm>
          <a:prstGeom prst="rect">
            <a:avLst/>
          </a:prstGeom>
        </p:spPr>
        <p:txBody>
          <a:bodyPr anchor="t" rtlCol="false" tIns="0" lIns="0" bIns="0" rIns="0">
            <a:spAutoFit/>
          </a:bodyPr>
          <a:lstStyle/>
          <a:p>
            <a:pPr algn="ctr">
              <a:lnSpc>
                <a:spcPts val="7685"/>
              </a:lnSpc>
            </a:pPr>
            <a:r>
              <a:rPr lang="en-US" sz="5489">
                <a:solidFill>
                  <a:srgbClr val="000000"/>
                </a:solidFill>
                <a:latin typeface="HK Modular"/>
                <a:ea typeface="HK Modular"/>
                <a:cs typeface="HK Modular"/>
                <a:sym typeface="HK Modular"/>
              </a:rPr>
              <a:t>SERBEST</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7933" y="-124456"/>
            <a:ext cx="18443865" cy="10374674"/>
          </a:xfrm>
          <a:custGeom>
            <a:avLst/>
            <a:gdLst/>
            <a:ahLst/>
            <a:cxnLst/>
            <a:rect r="r" b="b" t="t" l="l"/>
            <a:pathLst>
              <a:path h="10374674" w="18443865">
                <a:moveTo>
                  <a:pt x="0" y="0"/>
                </a:moveTo>
                <a:lnTo>
                  <a:pt x="18443866" y="0"/>
                </a:lnTo>
                <a:lnTo>
                  <a:pt x="18443866" y="10374674"/>
                </a:lnTo>
                <a:lnTo>
                  <a:pt x="0" y="10374674"/>
                </a:lnTo>
                <a:lnTo>
                  <a:pt x="0" y="0"/>
                </a:lnTo>
                <a:close/>
              </a:path>
            </a:pathLst>
          </a:custGeom>
          <a:blipFill>
            <a:blip r:embed="rId2"/>
            <a:stretch>
              <a:fillRect l="0" t="0" r="0" b="0"/>
            </a:stretch>
          </a:blipFill>
        </p:spPr>
      </p:sp>
      <p:sp>
        <p:nvSpPr>
          <p:cNvPr name="Freeform 3" id="3"/>
          <p:cNvSpPr/>
          <p:nvPr/>
        </p:nvSpPr>
        <p:spPr>
          <a:xfrm flipH="false" flipV="false" rot="0">
            <a:off x="4398348" y="1433372"/>
            <a:ext cx="8516474" cy="8101296"/>
          </a:xfrm>
          <a:custGeom>
            <a:avLst/>
            <a:gdLst/>
            <a:ahLst/>
            <a:cxnLst/>
            <a:rect r="r" b="b" t="t" l="l"/>
            <a:pathLst>
              <a:path h="8101296" w="8516474">
                <a:moveTo>
                  <a:pt x="0" y="0"/>
                </a:moveTo>
                <a:lnTo>
                  <a:pt x="8516474" y="0"/>
                </a:lnTo>
                <a:lnTo>
                  <a:pt x="8516474" y="8101295"/>
                </a:lnTo>
                <a:lnTo>
                  <a:pt x="0" y="8101295"/>
                </a:lnTo>
                <a:lnTo>
                  <a:pt x="0" y="0"/>
                </a:lnTo>
                <a:close/>
              </a:path>
            </a:pathLst>
          </a:custGeom>
          <a:blipFill>
            <a:blip r:embed="rId3">
              <a:alphaModFix amt="94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2083461" y="2163314"/>
            <a:ext cx="2218398" cy="2038154"/>
          </a:xfrm>
          <a:custGeom>
            <a:avLst/>
            <a:gdLst/>
            <a:ahLst/>
            <a:cxnLst/>
            <a:rect r="r" b="b" t="t" l="l"/>
            <a:pathLst>
              <a:path h="2038154" w="2218398">
                <a:moveTo>
                  <a:pt x="0" y="0"/>
                </a:moveTo>
                <a:lnTo>
                  <a:pt x="2218399" y="0"/>
                </a:lnTo>
                <a:lnTo>
                  <a:pt x="2218399" y="2038153"/>
                </a:lnTo>
                <a:lnTo>
                  <a:pt x="0" y="2038153"/>
                </a:lnTo>
                <a:lnTo>
                  <a:pt x="0" y="0"/>
                </a:lnTo>
                <a:close/>
              </a:path>
            </a:pathLst>
          </a:custGeom>
          <a:blipFill>
            <a:blip r:embed="rId5"/>
            <a:stretch>
              <a:fillRect l="0" t="0" r="0" b="0"/>
            </a:stretch>
          </a:blipFill>
        </p:spPr>
      </p:sp>
      <p:sp>
        <p:nvSpPr>
          <p:cNvPr name="TextBox 5" id="5"/>
          <p:cNvSpPr txBox="true"/>
          <p:nvPr/>
        </p:nvSpPr>
        <p:spPr>
          <a:xfrm rot="0">
            <a:off x="370291" y="597984"/>
            <a:ext cx="5878711" cy="1068706"/>
          </a:xfrm>
          <a:prstGeom prst="rect">
            <a:avLst/>
          </a:prstGeom>
        </p:spPr>
        <p:txBody>
          <a:bodyPr anchor="t" rtlCol="false" tIns="0" lIns="0" bIns="0" rIns="0">
            <a:spAutoFit/>
          </a:bodyPr>
          <a:lstStyle/>
          <a:p>
            <a:pPr algn="ctr">
              <a:lnSpc>
                <a:spcPts val="8579"/>
              </a:lnSpc>
              <a:spcBef>
                <a:spcPct val="0"/>
              </a:spcBef>
            </a:pPr>
            <a:r>
              <a:rPr lang="en-US" sz="6599">
                <a:solidFill>
                  <a:srgbClr val="000000"/>
                </a:solidFill>
                <a:latin typeface="Modular"/>
                <a:ea typeface="Modular"/>
                <a:cs typeface="Modular"/>
                <a:sym typeface="Modular"/>
              </a:rPr>
              <a:t>PROJE YOL HARİTASI</a:t>
            </a:r>
          </a:p>
        </p:txBody>
      </p:sp>
      <p:sp>
        <p:nvSpPr>
          <p:cNvPr name="TextBox 6" id="6"/>
          <p:cNvSpPr txBox="true"/>
          <p:nvPr/>
        </p:nvSpPr>
        <p:spPr>
          <a:xfrm rot="0">
            <a:off x="6371777" y="7857782"/>
            <a:ext cx="6543045" cy="432701"/>
          </a:xfrm>
          <a:prstGeom prst="rect">
            <a:avLst/>
          </a:prstGeom>
        </p:spPr>
        <p:txBody>
          <a:bodyPr anchor="t" rtlCol="false" tIns="0" lIns="0" bIns="0" rIns="0">
            <a:spAutoFit/>
          </a:bodyPr>
          <a:lstStyle/>
          <a:p>
            <a:pPr algn="l" marL="578404" indent="-289202" lvl="1">
              <a:lnSpc>
                <a:spcPts val="3482"/>
              </a:lnSpc>
              <a:spcBef>
                <a:spcPct val="0"/>
              </a:spcBef>
              <a:buAutoNum type="arabicPeriod" startAt="1"/>
            </a:pPr>
            <a:r>
              <a:rPr lang="en-US" sz="2679">
                <a:solidFill>
                  <a:srgbClr val="000000"/>
                </a:solidFill>
                <a:latin typeface="TT Interphases"/>
                <a:ea typeface="TT Interphases"/>
                <a:cs typeface="TT Interphases"/>
                <a:sym typeface="TT Interphases"/>
              </a:rPr>
              <a:t>Gelen problem hakkında fikir yürütme</a:t>
            </a:r>
          </a:p>
        </p:txBody>
      </p:sp>
      <p:sp>
        <p:nvSpPr>
          <p:cNvPr name="TextBox 7" id="7"/>
          <p:cNvSpPr txBox="true"/>
          <p:nvPr/>
        </p:nvSpPr>
        <p:spPr>
          <a:xfrm rot="0">
            <a:off x="370291" y="6483173"/>
            <a:ext cx="3885726" cy="870851"/>
          </a:xfrm>
          <a:prstGeom prst="rect">
            <a:avLst/>
          </a:prstGeom>
        </p:spPr>
        <p:txBody>
          <a:bodyPr anchor="t" rtlCol="false" tIns="0" lIns="0" bIns="0" rIns="0">
            <a:spAutoFit/>
          </a:bodyPr>
          <a:lstStyle/>
          <a:p>
            <a:pPr algn="l">
              <a:lnSpc>
                <a:spcPts val="3482"/>
              </a:lnSpc>
              <a:spcBef>
                <a:spcPct val="0"/>
              </a:spcBef>
            </a:pPr>
            <a:r>
              <a:rPr lang="en-US" sz="2679">
                <a:solidFill>
                  <a:srgbClr val="000000"/>
                </a:solidFill>
                <a:latin typeface="TT Interphases"/>
                <a:ea typeface="TT Interphases"/>
                <a:cs typeface="TT Interphases"/>
                <a:sym typeface="TT Interphases"/>
              </a:rPr>
              <a:t>2. Teknofest sürecinde geliştirmelerin yapılması</a:t>
            </a:r>
          </a:p>
        </p:txBody>
      </p:sp>
      <p:sp>
        <p:nvSpPr>
          <p:cNvPr name="TextBox 8" id="8"/>
          <p:cNvSpPr txBox="true"/>
          <p:nvPr/>
        </p:nvSpPr>
        <p:spPr>
          <a:xfrm rot="0">
            <a:off x="11612183" y="4613168"/>
            <a:ext cx="3714732" cy="870851"/>
          </a:xfrm>
          <a:prstGeom prst="rect">
            <a:avLst/>
          </a:prstGeom>
        </p:spPr>
        <p:txBody>
          <a:bodyPr anchor="t" rtlCol="false" tIns="0" lIns="0" bIns="0" rIns="0">
            <a:spAutoFit/>
          </a:bodyPr>
          <a:lstStyle/>
          <a:p>
            <a:pPr algn="l">
              <a:lnSpc>
                <a:spcPts val="3482"/>
              </a:lnSpc>
              <a:spcBef>
                <a:spcPct val="0"/>
              </a:spcBef>
            </a:pPr>
            <a:r>
              <a:rPr lang="en-US" sz="2679">
                <a:solidFill>
                  <a:srgbClr val="000000"/>
                </a:solidFill>
                <a:latin typeface="TT Interphases"/>
                <a:ea typeface="TT Interphases"/>
                <a:cs typeface="TT Interphases"/>
                <a:sym typeface="TT Interphases"/>
              </a:rPr>
              <a:t>4. Teknofest sürecinde testlerin yapılması</a:t>
            </a:r>
          </a:p>
        </p:txBody>
      </p:sp>
      <p:sp>
        <p:nvSpPr>
          <p:cNvPr name="TextBox 9" id="9"/>
          <p:cNvSpPr txBox="true"/>
          <p:nvPr/>
        </p:nvSpPr>
        <p:spPr>
          <a:xfrm rot="0">
            <a:off x="3055369" y="5034306"/>
            <a:ext cx="4071738" cy="870851"/>
          </a:xfrm>
          <a:prstGeom prst="rect">
            <a:avLst/>
          </a:prstGeom>
        </p:spPr>
        <p:txBody>
          <a:bodyPr anchor="t" rtlCol="false" tIns="0" lIns="0" bIns="0" rIns="0">
            <a:spAutoFit/>
          </a:bodyPr>
          <a:lstStyle/>
          <a:p>
            <a:pPr algn="l">
              <a:lnSpc>
                <a:spcPts val="3482"/>
              </a:lnSpc>
              <a:spcBef>
                <a:spcPct val="0"/>
              </a:spcBef>
            </a:pPr>
            <a:r>
              <a:rPr lang="en-US" sz="2679">
                <a:solidFill>
                  <a:srgbClr val="000000"/>
                </a:solidFill>
                <a:latin typeface="TT Interphases"/>
                <a:ea typeface="TT Interphases"/>
                <a:cs typeface="TT Interphases"/>
                <a:sym typeface="TT Interphases"/>
              </a:rPr>
              <a:t>3. Teknofest sürecinde arayüz tasarımın yapılması</a:t>
            </a:r>
          </a:p>
        </p:txBody>
      </p:sp>
      <p:sp>
        <p:nvSpPr>
          <p:cNvPr name="TextBox 10" id="10"/>
          <p:cNvSpPr txBox="true"/>
          <p:nvPr/>
        </p:nvSpPr>
        <p:spPr>
          <a:xfrm rot="0">
            <a:off x="8159299" y="3389987"/>
            <a:ext cx="3452884" cy="811480"/>
          </a:xfrm>
          <a:prstGeom prst="rect">
            <a:avLst/>
          </a:prstGeom>
        </p:spPr>
        <p:txBody>
          <a:bodyPr anchor="t" rtlCol="false" tIns="0" lIns="0" bIns="0" rIns="0">
            <a:spAutoFit/>
          </a:bodyPr>
          <a:lstStyle/>
          <a:p>
            <a:pPr algn="l">
              <a:lnSpc>
                <a:spcPts val="3237"/>
              </a:lnSpc>
              <a:spcBef>
                <a:spcPct val="0"/>
              </a:spcBef>
            </a:pPr>
            <a:r>
              <a:rPr lang="en-US" sz="2490">
                <a:solidFill>
                  <a:srgbClr val="000000"/>
                </a:solidFill>
                <a:latin typeface="TT Interphases"/>
                <a:ea typeface="TT Interphases"/>
                <a:cs typeface="TT Interphases"/>
                <a:sym typeface="TT Interphases"/>
              </a:rPr>
              <a:t>5. Teknofest sürecinde sunumun hazırlanması</a:t>
            </a:r>
          </a:p>
        </p:txBody>
      </p:sp>
      <p:sp>
        <p:nvSpPr>
          <p:cNvPr name="TextBox 11" id="11"/>
          <p:cNvSpPr txBox="true"/>
          <p:nvPr/>
        </p:nvSpPr>
        <p:spPr>
          <a:xfrm rot="0">
            <a:off x="8159299" y="1029157"/>
            <a:ext cx="1433321" cy="404215"/>
          </a:xfrm>
          <a:prstGeom prst="rect">
            <a:avLst/>
          </a:prstGeom>
        </p:spPr>
        <p:txBody>
          <a:bodyPr anchor="t" rtlCol="false" tIns="0" lIns="0" bIns="0" rIns="0">
            <a:spAutoFit/>
          </a:bodyPr>
          <a:lstStyle/>
          <a:p>
            <a:pPr algn="l">
              <a:lnSpc>
                <a:spcPts val="3237"/>
              </a:lnSpc>
              <a:spcBef>
                <a:spcPct val="0"/>
              </a:spcBef>
            </a:pPr>
            <a:r>
              <a:rPr lang="en-US" sz="2490">
                <a:solidFill>
                  <a:srgbClr val="000000"/>
                </a:solidFill>
                <a:latin typeface="TT Interphases"/>
                <a:ea typeface="TT Interphases"/>
                <a:cs typeface="TT Interphases"/>
                <a:sym typeface="TT Interphases"/>
              </a:rPr>
              <a:t>6. Sunum</a:t>
            </a:r>
          </a:p>
        </p:txBody>
      </p:sp>
      <p:sp>
        <p:nvSpPr>
          <p:cNvPr name="TextBox 12" id="12"/>
          <p:cNvSpPr txBox="true"/>
          <p:nvPr/>
        </p:nvSpPr>
        <p:spPr>
          <a:xfrm rot="0">
            <a:off x="12083461" y="854312"/>
            <a:ext cx="4937098" cy="870851"/>
          </a:xfrm>
          <a:prstGeom prst="rect">
            <a:avLst/>
          </a:prstGeom>
        </p:spPr>
        <p:txBody>
          <a:bodyPr anchor="t" rtlCol="false" tIns="0" lIns="0" bIns="0" rIns="0">
            <a:spAutoFit/>
          </a:bodyPr>
          <a:lstStyle/>
          <a:p>
            <a:pPr algn="l">
              <a:lnSpc>
                <a:spcPts val="3482"/>
              </a:lnSpc>
              <a:spcBef>
                <a:spcPct val="0"/>
              </a:spcBef>
            </a:pPr>
            <a:r>
              <a:rPr lang="en-US" sz="2679">
                <a:solidFill>
                  <a:srgbClr val="000000"/>
                </a:solidFill>
                <a:latin typeface="TT Interphases"/>
                <a:ea typeface="TT Interphases"/>
                <a:cs typeface="TT Interphases"/>
                <a:sym typeface="TT Interphases"/>
              </a:rPr>
              <a:t>7. Teknofest sonucunda girişim haline gelme çalışmaları</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7933" y="-87674"/>
            <a:ext cx="18443865" cy="10374674"/>
          </a:xfrm>
          <a:custGeom>
            <a:avLst/>
            <a:gdLst/>
            <a:ahLst/>
            <a:cxnLst/>
            <a:rect r="r" b="b" t="t" l="l"/>
            <a:pathLst>
              <a:path h="10374674" w="18443865">
                <a:moveTo>
                  <a:pt x="0" y="0"/>
                </a:moveTo>
                <a:lnTo>
                  <a:pt x="18443866" y="0"/>
                </a:lnTo>
                <a:lnTo>
                  <a:pt x="18443866" y="10374674"/>
                </a:lnTo>
                <a:lnTo>
                  <a:pt x="0" y="10374674"/>
                </a:lnTo>
                <a:lnTo>
                  <a:pt x="0" y="0"/>
                </a:lnTo>
                <a:close/>
              </a:path>
            </a:pathLst>
          </a:custGeom>
          <a:blipFill>
            <a:blip r:embed="rId2"/>
            <a:stretch>
              <a:fillRect l="0" t="0" r="0" b="0"/>
            </a:stretch>
          </a:blipFill>
        </p:spPr>
      </p:sp>
      <p:pic>
        <p:nvPicPr>
          <p:cNvPr name="Picture 3" id="3">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0" t="0" r="0" b="0"/>
          <a:stretch>
            <a:fillRect/>
          </a:stretch>
        </p:blipFill>
        <p:spPr>
          <a:xfrm flipH="false" flipV="false" rot="0">
            <a:off x="1028700" y="1028700"/>
            <a:ext cx="15905057" cy="8946594"/>
          </a:xfrm>
          <a:prstGeom prst="rect">
            <a:avLst/>
          </a:prstGeom>
        </p:spPr>
      </p:pic>
      <p:sp>
        <p:nvSpPr>
          <p:cNvPr name="TextBox 4" id="4"/>
          <p:cNvSpPr txBox="true"/>
          <p:nvPr/>
        </p:nvSpPr>
        <p:spPr>
          <a:xfrm rot="0">
            <a:off x="7217414" y="179563"/>
            <a:ext cx="3055977" cy="1005208"/>
          </a:xfrm>
          <a:prstGeom prst="rect">
            <a:avLst/>
          </a:prstGeom>
        </p:spPr>
        <p:txBody>
          <a:bodyPr anchor="t" rtlCol="false" tIns="0" lIns="0" bIns="0" rIns="0">
            <a:spAutoFit/>
          </a:bodyPr>
          <a:lstStyle/>
          <a:p>
            <a:pPr algn="ctr">
              <a:lnSpc>
                <a:spcPts val="8119"/>
              </a:lnSpc>
              <a:spcBef>
                <a:spcPct val="0"/>
              </a:spcBef>
            </a:pPr>
            <a:r>
              <a:rPr lang="en-US" sz="5799">
                <a:solidFill>
                  <a:srgbClr val="000000"/>
                </a:solidFill>
                <a:latin typeface="Modular"/>
                <a:ea typeface="Modular"/>
                <a:cs typeface="Modular"/>
                <a:sym typeface="Modular"/>
              </a:rPr>
              <a:t>DEMO VİDEO</a:t>
            </a:r>
          </a:p>
        </p:txBody>
      </p:sp>
    </p:spTree>
  </p:cSld>
  <p:clrMapOvr>
    <a:masterClrMapping/>
  </p:clrMapOvr>
  <p:timing>
    <p:tnLst>
      <p:par>
        <p:cTn dur="indefinite" restart="never" nodeType="tmRoot">
          <p:childTnLst>
            <p:video>
              <p:cMediaNode vol="100000">
                <p:cTn fill="hold" display="false">
                  <p:stCondLst>
                    <p:cond delay="indefinite"/>
                  </p:stCondLst>
                </p:cTn>
                <p:tgtEl>
                  <p:spTgt spid="3"/>
                </p:tgtEl>
              </p:cMediaNode>
            </p:video>
          </p:childTnLst>
        </p:cTn>
      </p:par>
    </p:tnLst>
  </p:timing>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5865" y="-87674"/>
            <a:ext cx="18443865" cy="10374674"/>
          </a:xfrm>
          <a:custGeom>
            <a:avLst/>
            <a:gdLst/>
            <a:ahLst/>
            <a:cxnLst/>
            <a:rect r="r" b="b" t="t" l="l"/>
            <a:pathLst>
              <a:path h="10374674" w="18443865">
                <a:moveTo>
                  <a:pt x="0" y="0"/>
                </a:moveTo>
                <a:lnTo>
                  <a:pt x="18443865" y="0"/>
                </a:lnTo>
                <a:lnTo>
                  <a:pt x="18443865" y="10374674"/>
                </a:lnTo>
                <a:lnTo>
                  <a:pt x="0" y="10374674"/>
                </a:lnTo>
                <a:lnTo>
                  <a:pt x="0" y="0"/>
                </a:lnTo>
                <a:close/>
              </a:path>
            </a:pathLst>
          </a:custGeom>
          <a:blipFill>
            <a:blip r:embed="rId2"/>
            <a:stretch>
              <a:fillRect l="0" t="0" r="0" b="0"/>
            </a:stretch>
          </a:blipFill>
        </p:spPr>
      </p:sp>
      <p:sp>
        <p:nvSpPr>
          <p:cNvPr name="TextBox 3" id="3"/>
          <p:cNvSpPr txBox="true"/>
          <p:nvPr/>
        </p:nvSpPr>
        <p:spPr>
          <a:xfrm rot="0">
            <a:off x="2886866" y="3947912"/>
            <a:ext cx="13605395" cy="1667151"/>
          </a:xfrm>
          <a:prstGeom prst="rect">
            <a:avLst/>
          </a:prstGeom>
        </p:spPr>
        <p:txBody>
          <a:bodyPr anchor="t" rtlCol="false" tIns="0" lIns="0" bIns="0" rIns="0">
            <a:spAutoFit/>
          </a:bodyPr>
          <a:lstStyle/>
          <a:p>
            <a:pPr algn="ctr">
              <a:lnSpc>
                <a:spcPts val="13607"/>
              </a:lnSpc>
              <a:spcBef>
                <a:spcPct val="0"/>
              </a:spcBef>
            </a:pPr>
            <a:r>
              <a:rPr lang="en-US" sz="9719">
                <a:solidFill>
                  <a:srgbClr val="000000"/>
                </a:solidFill>
                <a:latin typeface="HK Modular"/>
                <a:ea typeface="HK Modular"/>
                <a:cs typeface="HK Modular"/>
                <a:sym typeface="HK Modular"/>
              </a:rPr>
              <a:t>TEŞEKKÜRLER</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34149"/>
            <a:ext cx="18443865" cy="10374674"/>
          </a:xfrm>
          <a:custGeom>
            <a:avLst/>
            <a:gdLst/>
            <a:ahLst/>
            <a:cxnLst/>
            <a:rect r="r" b="b" t="t" l="l"/>
            <a:pathLst>
              <a:path h="10374674" w="18443865">
                <a:moveTo>
                  <a:pt x="0" y="0"/>
                </a:moveTo>
                <a:lnTo>
                  <a:pt x="18443865" y="0"/>
                </a:lnTo>
                <a:lnTo>
                  <a:pt x="18443865" y="10374674"/>
                </a:lnTo>
                <a:lnTo>
                  <a:pt x="0" y="10374674"/>
                </a:lnTo>
                <a:lnTo>
                  <a:pt x="0" y="0"/>
                </a:lnTo>
                <a:close/>
              </a:path>
            </a:pathLst>
          </a:custGeom>
          <a:blipFill>
            <a:blip r:embed="rId2"/>
            <a:stretch>
              <a:fillRect l="0" t="0" r="0" b="0"/>
            </a:stretch>
          </a:blipFill>
        </p:spPr>
      </p:sp>
      <p:sp>
        <p:nvSpPr>
          <p:cNvPr name="Freeform 3" id="3"/>
          <p:cNvSpPr/>
          <p:nvPr/>
        </p:nvSpPr>
        <p:spPr>
          <a:xfrm flipH="false" flipV="false" rot="-10800000">
            <a:off x="421554" y="2138140"/>
            <a:ext cx="3019090" cy="3019090"/>
          </a:xfrm>
          <a:custGeom>
            <a:avLst/>
            <a:gdLst/>
            <a:ahLst/>
            <a:cxnLst/>
            <a:rect r="r" b="b" t="t" l="l"/>
            <a:pathLst>
              <a:path h="3019090" w="3019090">
                <a:moveTo>
                  <a:pt x="0" y="0"/>
                </a:moveTo>
                <a:lnTo>
                  <a:pt x="3019091" y="0"/>
                </a:lnTo>
                <a:lnTo>
                  <a:pt x="3019091" y="3019091"/>
                </a:lnTo>
                <a:lnTo>
                  <a:pt x="0" y="3019091"/>
                </a:lnTo>
                <a:lnTo>
                  <a:pt x="0" y="0"/>
                </a:lnTo>
                <a:close/>
              </a:path>
            </a:pathLst>
          </a:custGeom>
          <a:blipFill>
            <a:blip r:embed="rId3">
              <a:alphaModFix amt="71000"/>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700990" y="2417581"/>
            <a:ext cx="2460219" cy="2460209"/>
            <a:chOff x="0" y="0"/>
            <a:chExt cx="6350000" cy="6349975"/>
          </a:xfrm>
        </p:grpSpPr>
        <p:sp>
          <p:nvSpPr>
            <p:cNvPr name="Freeform 5" id="5"/>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5"/>
              <a:stretch>
                <a:fillRect l="0" t="-38997" r="0" b="-38997"/>
              </a:stretch>
            </a:blipFill>
          </p:spPr>
        </p:sp>
      </p:grpSp>
      <p:sp>
        <p:nvSpPr>
          <p:cNvPr name="Freeform 6" id="6"/>
          <p:cNvSpPr/>
          <p:nvPr/>
        </p:nvSpPr>
        <p:spPr>
          <a:xfrm flipH="false" flipV="false" rot="-10800000">
            <a:off x="4358953" y="6486444"/>
            <a:ext cx="2849842" cy="2849842"/>
          </a:xfrm>
          <a:custGeom>
            <a:avLst/>
            <a:gdLst/>
            <a:ahLst/>
            <a:cxnLst/>
            <a:rect r="r" b="b" t="t" l="l"/>
            <a:pathLst>
              <a:path h="2849842" w="2849842">
                <a:moveTo>
                  <a:pt x="0" y="0"/>
                </a:moveTo>
                <a:lnTo>
                  <a:pt x="2849842" y="0"/>
                </a:lnTo>
                <a:lnTo>
                  <a:pt x="2849842" y="2849842"/>
                </a:lnTo>
                <a:lnTo>
                  <a:pt x="0" y="284984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4622724" y="6750220"/>
            <a:ext cx="2322300" cy="2322290"/>
            <a:chOff x="0" y="0"/>
            <a:chExt cx="6350000" cy="6349975"/>
          </a:xfrm>
        </p:grpSpPr>
        <p:sp>
          <p:nvSpPr>
            <p:cNvPr name="Freeform 8" id="8"/>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6"/>
              <a:stretch>
                <a:fillRect l="-644" t="0" r="-644" b="0"/>
              </a:stretch>
            </a:blipFill>
          </p:spPr>
        </p:sp>
      </p:grpSp>
      <p:sp>
        <p:nvSpPr>
          <p:cNvPr name="Freeform 9" id="9"/>
          <p:cNvSpPr/>
          <p:nvPr/>
        </p:nvSpPr>
        <p:spPr>
          <a:xfrm flipH="false" flipV="false" rot="-10800000">
            <a:off x="7780232" y="1761111"/>
            <a:ext cx="3234891" cy="3234891"/>
          </a:xfrm>
          <a:custGeom>
            <a:avLst/>
            <a:gdLst/>
            <a:ahLst/>
            <a:cxnLst/>
            <a:rect r="r" b="b" t="t" l="l"/>
            <a:pathLst>
              <a:path h="3234891" w="3234891">
                <a:moveTo>
                  <a:pt x="0" y="0"/>
                </a:moveTo>
                <a:lnTo>
                  <a:pt x="3234891" y="0"/>
                </a:lnTo>
                <a:lnTo>
                  <a:pt x="3234891" y="3234891"/>
                </a:lnTo>
                <a:lnTo>
                  <a:pt x="0" y="3234891"/>
                </a:lnTo>
                <a:lnTo>
                  <a:pt x="0" y="0"/>
                </a:lnTo>
                <a:close/>
              </a:path>
            </a:pathLst>
          </a:custGeom>
          <a:blipFill>
            <a:blip r:embed="rId3">
              <a:alphaModFix amt="71000"/>
              <a:extLst>
                <a:ext uri="{96DAC541-7B7A-43D3-8B79-37D633B846F1}">
                  <asvg:svgBlip xmlns:asvg="http://schemas.microsoft.com/office/drawing/2016/SVG/main" r:embed="rId4"/>
                </a:ext>
              </a:extLst>
            </a:blip>
            <a:stretch>
              <a:fillRect l="0" t="0" r="0" b="0"/>
            </a:stretch>
          </a:blipFill>
        </p:spPr>
      </p:sp>
      <p:grpSp>
        <p:nvGrpSpPr>
          <p:cNvPr name="Group 10" id="10"/>
          <p:cNvGrpSpPr/>
          <p:nvPr/>
        </p:nvGrpSpPr>
        <p:grpSpPr>
          <a:xfrm rot="0">
            <a:off x="8079641" y="2060526"/>
            <a:ext cx="2636072" cy="2636061"/>
            <a:chOff x="0" y="0"/>
            <a:chExt cx="6350000" cy="6349975"/>
          </a:xfrm>
        </p:grpSpPr>
        <p:sp>
          <p:nvSpPr>
            <p:cNvPr name="Freeform 11" id="11"/>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7"/>
              <a:stretch>
                <a:fillRect l="0" t="-1178" r="0" b="-1178"/>
              </a:stretch>
            </a:blipFill>
          </p:spPr>
        </p:sp>
      </p:grpSp>
      <p:sp>
        <p:nvSpPr>
          <p:cNvPr name="Freeform 12" id="12"/>
          <p:cNvSpPr/>
          <p:nvPr/>
        </p:nvSpPr>
        <p:spPr>
          <a:xfrm flipH="false" flipV="false" rot="-10800000">
            <a:off x="11794835" y="6495288"/>
            <a:ext cx="2849842" cy="2849842"/>
          </a:xfrm>
          <a:custGeom>
            <a:avLst/>
            <a:gdLst/>
            <a:ahLst/>
            <a:cxnLst/>
            <a:rect r="r" b="b" t="t" l="l"/>
            <a:pathLst>
              <a:path h="2849842" w="2849842">
                <a:moveTo>
                  <a:pt x="0" y="0"/>
                </a:moveTo>
                <a:lnTo>
                  <a:pt x="2849842" y="0"/>
                </a:lnTo>
                <a:lnTo>
                  <a:pt x="2849842" y="2849841"/>
                </a:lnTo>
                <a:lnTo>
                  <a:pt x="0" y="2849841"/>
                </a:lnTo>
                <a:lnTo>
                  <a:pt x="0" y="0"/>
                </a:lnTo>
                <a:close/>
              </a:path>
            </a:pathLst>
          </a:custGeom>
          <a:blipFill>
            <a:blip r:embed="rId3">
              <a:alphaModFix amt="71000"/>
              <a:extLst>
                <a:ext uri="{96DAC541-7B7A-43D3-8B79-37D633B846F1}">
                  <asvg:svgBlip xmlns:asvg="http://schemas.microsoft.com/office/drawing/2016/SVG/main" r:embed="rId4"/>
                </a:ext>
              </a:extLst>
            </a:blip>
            <a:stretch>
              <a:fillRect l="0" t="0" r="0" b="0"/>
            </a:stretch>
          </a:blipFill>
        </p:spPr>
      </p:sp>
      <p:grpSp>
        <p:nvGrpSpPr>
          <p:cNvPr name="Group 13" id="13"/>
          <p:cNvGrpSpPr/>
          <p:nvPr/>
        </p:nvGrpSpPr>
        <p:grpSpPr>
          <a:xfrm rot="0">
            <a:off x="12058606" y="6759063"/>
            <a:ext cx="2322300" cy="2322290"/>
            <a:chOff x="0" y="0"/>
            <a:chExt cx="6350000" cy="6349975"/>
          </a:xfrm>
        </p:grpSpPr>
        <p:sp>
          <p:nvSpPr>
            <p:cNvPr name="Freeform 14" id="14"/>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8"/>
              <a:stretch>
                <a:fillRect l="-6580" t="0" r="-6580" b="0"/>
              </a:stretch>
            </a:blipFill>
          </p:spPr>
        </p:sp>
      </p:grpSp>
      <p:sp>
        <p:nvSpPr>
          <p:cNvPr name="Freeform 15" id="15"/>
          <p:cNvSpPr/>
          <p:nvPr/>
        </p:nvSpPr>
        <p:spPr>
          <a:xfrm flipH="false" flipV="false" rot="-10800000">
            <a:off x="14893075" y="1910818"/>
            <a:ext cx="2935476" cy="2935476"/>
          </a:xfrm>
          <a:custGeom>
            <a:avLst/>
            <a:gdLst/>
            <a:ahLst/>
            <a:cxnLst/>
            <a:rect r="r" b="b" t="t" l="l"/>
            <a:pathLst>
              <a:path h="2935476" w="2935476">
                <a:moveTo>
                  <a:pt x="0" y="0"/>
                </a:moveTo>
                <a:lnTo>
                  <a:pt x="2935476" y="0"/>
                </a:lnTo>
                <a:lnTo>
                  <a:pt x="2935476" y="2935476"/>
                </a:lnTo>
                <a:lnTo>
                  <a:pt x="0" y="2935476"/>
                </a:lnTo>
                <a:lnTo>
                  <a:pt x="0" y="0"/>
                </a:lnTo>
                <a:close/>
              </a:path>
            </a:pathLst>
          </a:custGeom>
          <a:blipFill>
            <a:blip r:embed="rId3">
              <a:alphaModFix amt="71000"/>
              <a:extLst>
                <a:ext uri="{96DAC541-7B7A-43D3-8B79-37D633B846F1}">
                  <asvg:svgBlip xmlns:asvg="http://schemas.microsoft.com/office/drawing/2016/SVG/main" r:embed="rId4"/>
                </a:ext>
              </a:extLst>
            </a:blip>
            <a:stretch>
              <a:fillRect l="0" t="0" r="0" b="0"/>
            </a:stretch>
          </a:blipFill>
        </p:spPr>
      </p:sp>
      <p:grpSp>
        <p:nvGrpSpPr>
          <p:cNvPr name="Group 16" id="16"/>
          <p:cNvGrpSpPr/>
          <p:nvPr/>
        </p:nvGrpSpPr>
        <p:grpSpPr>
          <a:xfrm rot="0">
            <a:off x="15170275" y="2182520"/>
            <a:ext cx="2392082" cy="2392073"/>
            <a:chOff x="0" y="0"/>
            <a:chExt cx="6350000" cy="6349975"/>
          </a:xfrm>
        </p:grpSpPr>
        <p:sp>
          <p:nvSpPr>
            <p:cNvPr name="Freeform 17" id="17"/>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9"/>
              <a:stretch>
                <a:fillRect l="-7154" t="0" r="-7154" b="0"/>
              </a:stretch>
            </a:blipFill>
          </p:spPr>
        </p:sp>
      </p:grpSp>
      <p:sp>
        <p:nvSpPr>
          <p:cNvPr name="TextBox 18" id="18"/>
          <p:cNvSpPr txBox="true"/>
          <p:nvPr/>
        </p:nvSpPr>
        <p:spPr>
          <a:xfrm rot="0">
            <a:off x="237273" y="330665"/>
            <a:ext cx="4368227" cy="1493150"/>
          </a:xfrm>
          <a:prstGeom prst="rect">
            <a:avLst/>
          </a:prstGeom>
        </p:spPr>
        <p:txBody>
          <a:bodyPr anchor="t" rtlCol="false" tIns="0" lIns="0" bIns="0" rIns="0">
            <a:spAutoFit/>
          </a:bodyPr>
          <a:lstStyle/>
          <a:p>
            <a:pPr algn="ctr">
              <a:lnSpc>
                <a:spcPts val="12138"/>
              </a:lnSpc>
              <a:spcBef>
                <a:spcPct val="0"/>
              </a:spcBef>
            </a:pPr>
            <a:r>
              <a:rPr lang="en-US" sz="8670">
                <a:solidFill>
                  <a:srgbClr val="24190E"/>
                </a:solidFill>
                <a:latin typeface="Modular"/>
                <a:ea typeface="Modular"/>
                <a:cs typeface="Modular"/>
                <a:sym typeface="Modular"/>
              </a:rPr>
              <a:t>Takımımız</a:t>
            </a:r>
          </a:p>
        </p:txBody>
      </p:sp>
      <p:sp>
        <p:nvSpPr>
          <p:cNvPr name="TextBox 19" id="19"/>
          <p:cNvSpPr txBox="true"/>
          <p:nvPr/>
        </p:nvSpPr>
        <p:spPr>
          <a:xfrm rot="0">
            <a:off x="237273" y="5939689"/>
            <a:ext cx="3203372" cy="1980519"/>
          </a:xfrm>
          <a:prstGeom prst="rect">
            <a:avLst/>
          </a:prstGeom>
        </p:spPr>
        <p:txBody>
          <a:bodyPr anchor="t" rtlCol="false" tIns="0" lIns="0" bIns="0" rIns="0">
            <a:spAutoFit/>
          </a:bodyPr>
          <a:lstStyle/>
          <a:p>
            <a:pPr algn="ctr">
              <a:lnSpc>
                <a:spcPts val="3187"/>
              </a:lnSpc>
              <a:spcBef>
                <a:spcPct val="0"/>
              </a:spcBef>
            </a:pPr>
            <a:r>
              <a:rPr lang="en-US" sz="2276">
                <a:solidFill>
                  <a:srgbClr val="24190E"/>
                </a:solidFill>
                <a:latin typeface="Montaser Arabic"/>
                <a:ea typeface="Montaser Arabic"/>
                <a:cs typeface="Montaser Arabic"/>
                <a:sym typeface="Montaser Arabic"/>
              </a:rPr>
              <a:t>Takımımızın danışmanıdır. Model eğitimi ve kodlamadan sorumludur. </a:t>
            </a:r>
          </a:p>
        </p:txBody>
      </p:sp>
      <p:sp>
        <p:nvSpPr>
          <p:cNvPr name="AutoShape 20" id="20"/>
          <p:cNvSpPr/>
          <p:nvPr/>
        </p:nvSpPr>
        <p:spPr>
          <a:xfrm flipV="true">
            <a:off x="613820" y="5787289"/>
            <a:ext cx="2634560" cy="0"/>
          </a:xfrm>
          <a:prstGeom prst="line">
            <a:avLst/>
          </a:prstGeom>
          <a:ln cap="flat" w="38100">
            <a:solidFill>
              <a:srgbClr val="000000"/>
            </a:solidFill>
            <a:prstDash val="solid"/>
            <a:headEnd type="diamond" len="lg" w="lg"/>
            <a:tailEnd type="diamond" len="lg" w="lg"/>
          </a:ln>
        </p:spPr>
      </p:sp>
      <p:sp>
        <p:nvSpPr>
          <p:cNvPr name="TextBox 21" id="21"/>
          <p:cNvSpPr txBox="true"/>
          <p:nvPr/>
        </p:nvSpPr>
        <p:spPr>
          <a:xfrm rot="0">
            <a:off x="237273" y="5157508"/>
            <a:ext cx="3525203" cy="438531"/>
          </a:xfrm>
          <a:prstGeom prst="rect">
            <a:avLst/>
          </a:prstGeom>
        </p:spPr>
        <p:txBody>
          <a:bodyPr anchor="t" rtlCol="false" tIns="0" lIns="0" bIns="0" rIns="0">
            <a:spAutoFit/>
          </a:bodyPr>
          <a:lstStyle/>
          <a:p>
            <a:pPr algn="ctr">
              <a:lnSpc>
                <a:spcPts val="3654"/>
              </a:lnSpc>
              <a:spcBef>
                <a:spcPct val="0"/>
              </a:spcBef>
            </a:pPr>
            <a:r>
              <a:rPr lang="en-US" sz="2610">
                <a:solidFill>
                  <a:srgbClr val="000000"/>
                </a:solidFill>
                <a:latin typeface="TT Interphases Bold"/>
                <a:ea typeface="TT Interphases Bold"/>
                <a:cs typeface="TT Interphases Bold"/>
                <a:sym typeface="TT Interphases Bold"/>
              </a:rPr>
              <a:t>Gül Ennur Yerebasmaz</a:t>
            </a:r>
          </a:p>
        </p:txBody>
      </p:sp>
      <p:sp>
        <p:nvSpPr>
          <p:cNvPr name="AutoShape 22" id="22"/>
          <p:cNvSpPr/>
          <p:nvPr/>
        </p:nvSpPr>
        <p:spPr>
          <a:xfrm flipV="true">
            <a:off x="4622945" y="5649461"/>
            <a:ext cx="2349588" cy="27211"/>
          </a:xfrm>
          <a:prstGeom prst="line">
            <a:avLst/>
          </a:prstGeom>
          <a:ln cap="flat" w="38100">
            <a:solidFill>
              <a:srgbClr val="000000"/>
            </a:solidFill>
            <a:prstDash val="solid"/>
            <a:headEnd type="diamond" len="lg" w="lg"/>
            <a:tailEnd type="diamond" len="lg" w="lg"/>
          </a:ln>
        </p:spPr>
      </p:sp>
      <p:sp>
        <p:nvSpPr>
          <p:cNvPr name="AutoShape 23" id="23"/>
          <p:cNvSpPr/>
          <p:nvPr/>
        </p:nvSpPr>
        <p:spPr>
          <a:xfrm flipV="true">
            <a:off x="8175258" y="5635855"/>
            <a:ext cx="2349588" cy="27211"/>
          </a:xfrm>
          <a:prstGeom prst="line">
            <a:avLst/>
          </a:prstGeom>
          <a:ln cap="flat" w="38100">
            <a:solidFill>
              <a:srgbClr val="000000"/>
            </a:solidFill>
            <a:prstDash val="solid"/>
            <a:headEnd type="diamond" len="lg" w="lg"/>
            <a:tailEnd type="diamond" len="lg" w="lg"/>
          </a:ln>
        </p:spPr>
      </p:sp>
      <p:sp>
        <p:nvSpPr>
          <p:cNvPr name="AutoShape 24" id="24"/>
          <p:cNvSpPr/>
          <p:nvPr/>
        </p:nvSpPr>
        <p:spPr>
          <a:xfrm flipV="true">
            <a:off x="11989191" y="5589596"/>
            <a:ext cx="2349588" cy="27211"/>
          </a:xfrm>
          <a:prstGeom prst="line">
            <a:avLst/>
          </a:prstGeom>
          <a:ln cap="flat" w="38100">
            <a:solidFill>
              <a:srgbClr val="000000"/>
            </a:solidFill>
            <a:prstDash val="solid"/>
            <a:headEnd type="diamond" len="lg" w="lg"/>
            <a:tailEnd type="diamond" len="lg" w="lg"/>
          </a:ln>
        </p:spPr>
      </p:sp>
      <p:sp>
        <p:nvSpPr>
          <p:cNvPr name="AutoShape 25" id="25"/>
          <p:cNvSpPr/>
          <p:nvPr/>
        </p:nvSpPr>
        <p:spPr>
          <a:xfrm flipV="true">
            <a:off x="15478742" y="5543336"/>
            <a:ext cx="2349588" cy="27211"/>
          </a:xfrm>
          <a:prstGeom prst="line">
            <a:avLst/>
          </a:prstGeom>
          <a:ln cap="flat" w="38100">
            <a:solidFill>
              <a:srgbClr val="000000"/>
            </a:solidFill>
            <a:prstDash val="solid"/>
            <a:headEnd type="diamond" len="lg" w="lg"/>
            <a:tailEnd type="diamond" len="lg" w="lg"/>
          </a:ln>
        </p:spPr>
      </p:sp>
      <p:sp>
        <p:nvSpPr>
          <p:cNvPr name="TextBox 26" id="26"/>
          <p:cNvSpPr txBox="true"/>
          <p:nvPr/>
        </p:nvSpPr>
        <p:spPr>
          <a:xfrm rot="0">
            <a:off x="4358953" y="5871753"/>
            <a:ext cx="3165431" cy="405141"/>
          </a:xfrm>
          <a:prstGeom prst="rect">
            <a:avLst/>
          </a:prstGeom>
        </p:spPr>
        <p:txBody>
          <a:bodyPr anchor="t" rtlCol="false" tIns="0" lIns="0" bIns="0" rIns="0">
            <a:spAutoFit/>
          </a:bodyPr>
          <a:lstStyle/>
          <a:p>
            <a:pPr algn="ctr">
              <a:lnSpc>
                <a:spcPts val="3394"/>
              </a:lnSpc>
              <a:spcBef>
                <a:spcPct val="0"/>
              </a:spcBef>
            </a:pPr>
            <a:r>
              <a:rPr lang="en-US" sz="2424">
                <a:solidFill>
                  <a:srgbClr val="000000"/>
                </a:solidFill>
                <a:latin typeface="TT Interphases Bold"/>
                <a:ea typeface="TT Interphases Bold"/>
                <a:cs typeface="TT Interphases Bold"/>
                <a:sym typeface="TT Interphases Bold"/>
              </a:rPr>
              <a:t>Merve Nur Mutaf</a:t>
            </a:r>
          </a:p>
        </p:txBody>
      </p:sp>
      <p:sp>
        <p:nvSpPr>
          <p:cNvPr name="TextBox 27" id="27"/>
          <p:cNvSpPr txBox="true"/>
          <p:nvPr/>
        </p:nvSpPr>
        <p:spPr>
          <a:xfrm rot="0">
            <a:off x="4022230" y="3715001"/>
            <a:ext cx="3502154" cy="1742746"/>
          </a:xfrm>
          <a:prstGeom prst="rect">
            <a:avLst/>
          </a:prstGeom>
        </p:spPr>
        <p:txBody>
          <a:bodyPr anchor="t" rtlCol="false" tIns="0" lIns="0" bIns="0" rIns="0">
            <a:spAutoFit/>
          </a:bodyPr>
          <a:lstStyle/>
          <a:p>
            <a:pPr algn="ctr">
              <a:lnSpc>
                <a:spcPts val="3503"/>
              </a:lnSpc>
              <a:spcBef>
                <a:spcPct val="0"/>
              </a:spcBef>
            </a:pPr>
            <a:r>
              <a:rPr lang="en-US" sz="2502">
                <a:solidFill>
                  <a:srgbClr val="24190E"/>
                </a:solidFill>
                <a:latin typeface="Montaser Arabic"/>
                <a:ea typeface="Montaser Arabic"/>
                <a:cs typeface="Montaser Arabic"/>
                <a:sym typeface="Montaser Arabic"/>
              </a:rPr>
              <a:t>Takımımızın üyesidir. Araştırma ve sunumdan sorumludur.</a:t>
            </a:r>
          </a:p>
        </p:txBody>
      </p:sp>
      <p:sp>
        <p:nvSpPr>
          <p:cNvPr name="TextBox 28" id="28"/>
          <p:cNvSpPr txBox="true"/>
          <p:nvPr/>
        </p:nvSpPr>
        <p:spPr>
          <a:xfrm rot="0">
            <a:off x="7684982" y="4982015"/>
            <a:ext cx="3579614" cy="431316"/>
          </a:xfrm>
          <a:prstGeom prst="rect">
            <a:avLst/>
          </a:prstGeom>
        </p:spPr>
        <p:txBody>
          <a:bodyPr anchor="t" rtlCol="false" tIns="0" lIns="0" bIns="0" rIns="0">
            <a:spAutoFit/>
          </a:bodyPr>
          <a:lstStyle/>
          <a:p>
            <a:pPr algn="ctr">
              <a:lnSpc>
                <a:spcPts val="3526"/>
              </a:lnSpc>
              <a:spcBef>
                <a:spcPct val="0"/>
              </a:spcBef>
            </a:pPr>
            <a:r>
              <a:rPr lang="en-US" sz="2519">
                <a:solidFill>
                  <a:srgbClr val="000000"/>
                </a:solidFill>
                <a:latin typeface="TT Interphases Bold"/>
                <a:ea typeface="TT Interphases Bold"/>
                <a:cs typeface="TT Interphases Bold"/>
                <a:sym typeface="TT Interphases Bold"/>
              </a:rPr>
              <a:t>Muhammed Talha Tanış</a:t>
            </a:r>
          </a:p>
        </p:txBody>
      </p:sp>
      <p:sp>
        <p:nvSpPr>
          <p:cNvPr name="TextBox 29" id="29"/>
          <p:cNvSpPr txBox="true"/>
          <p:nvPr/>
        </p:nvSpPr>
        <p:spPr>
          <a:xfrm rot="0">
            <a:off x="7780232" y="5930164"/>
            <a:ext cx="3766206" cy="1746715"/>
          </a:xfrm>
          <a:prstGeom prst="rect">
            <a:avLst/>
          </a:prstGeom>
        </p:spPr>
        <p:txBody>
          <a:bodyPr anchor="t" rtlCol="false" tIns="0" lIns="0" bIns="0" rIns="0">
            <a:spAutoFit/>
          </a:bodyPr>
          <a:lstStyle/>
          <a:p>
            <a:pPr algn="ctr">
              <a:lnSpc>
                <a:spcPts val="3511"/>
              </a:lnSpc>
              <a:spcBef>
                <a:spcPct val="0"/>
              </a:spcBef>
            </a:pPr>
            <a:r>
              <a:rPr lang="en-US" sz="2508">
                <a:solidFill>
                  <a:srgbClr val="24190E"/>
                </a:solidFill>
                <a:latin typeface="Montaser Arabic"/>
                <a:ea typeface="Montaser Arabic"/>
                <a:cs typeface="Montaser Arabic"/>
                <a:sym typeface="Montaser Arabic"/>
              </a:rPr>
              <a:t>Takımımızın takım kaptanıdır. Veri toplama da sorumludur. </a:t>
            </a:r>
          </a:p>
        </p:txBody>
      </p:sp>
      <p:sp>
        <p:nvSpPr>
          <p:cNvPr name="TextBox 30" id="30"/>
          <p:cNvSpPr txBox="true"/>
          <p:nvPr/>
        </p:nvSpPr>
        <p:spPr>
          <a:xfrm rot="0">
            <a:off x="11828087" y="5930164"/>
            <a:ext cx="2552819" cy="431316"/>
          </a:xfrm>
          <a:prstGeom prst="rect">
            <a:avLst/>
          </a:prstGeom>
        </p:spPr>
        <p:txBody>
          <a:bodyPr anchor="t" rtlCol="false" tIns="0" lIns="0" bIns="0" rIns="0">
            <a:spAutoFit/>
          </a:bodyPr>
          <a:lstStyle/>
          <a:p>
            <a:pPr algn="ctr">
              <a:lnSpc>
                <a:spcPts val="3526"/>
              </a:lnSpc>
              <a:spcBef>
                <a:spcPct val="0"/>
              </a:spcBef>
            </a:pPr>
            <a:r>
              <a:rPr lang="en-US" sz="2519">
                <a:solidFill>
                  <a:srgbClr val="000000"/>
                </a:solidFill>
                <a:latin typeface="TT Interphases Bold"/>
                <a:ea typeface="TT Interphases Bold"/>
                <a:cs typeface="TT Interphases Bold"/>
                <a:sym typeface="TT Interphases Bold"/>
              </a:rPr>
              <a:t>Fatma Gizem Gül</a:t>
            </a:r>
          </a:p>
        </p:txBody>
      </p:sp>
      <p:sp>
        <p:nvSpPr>
          <p:cNvPr name="TextBox 31" id="31"/>
          <p:cNvSpPr txBox="true"/>
          <p:nvPr/>
        </p:nvSpPr>
        <p:spPr>
          <a:xfrm rot="0">
            <a:off x="11382248" y="3653871"/>
            <a:ext cx="3393174" cy="1746715"/>
          </a:xfrm>
          <a:prstGeom prst="rect">
            <a:avLst/>
          </a:prstGeom>
        </p:spPr>
        <p:txBody>
          <a:bodyPr anchor="t" rtlCol="false" tIns="0" lIns="0" bIns="0" rIns="0">
            <a:spAutoFit/>
          </a:bodyPr>
          <a:lstStyle/>
          <a:p>
            <a:pPr algn="ctr">
              <a:lnSpc>
                <a:spcPts val="3511"/>
              </a:lnSpc>
              <a:spcBef>
                <a:spcPct val="0"/>
              </a:spcBef>
            </a:pPr>
            <a:r>
              <a:rPr lang="en-US" sz="2508">
                <a:solidFill>
                  <a:srgbClr val="24190E"/>
                </a:solidFill>
                <a:latin typeface="Montaser Arabic"/>
                <a:ea typeface="Montaser Arabic"/>
                <a:cs typeface="Montaser Arabic"/>
                <a:sym typeface="Montaser Arabic"/>
              </a:rPr>
              <a:t>Takımımızın üyesidir. Veri seti hazırlamakla görevlidir.</a:t>
            </a:r>
          </a:p>
        </p:txBody>
      </p:sp>
      <p:sp>
        <p:nvSpPr>
          <p:cNvPr name="TextBox 32" id="32"/>
          <p:cNvSpPr txBox="true"/>
          <p:nvPr/>
        </p:nvSpPr>
        <p:spPr>
          <a:xfrm rot="0">
            <a:off x="15401955" y="4894466"/>
            <a:ext cx="2426375" cy="431316"/>
          </a:xfrm>
          <a:prstGeom prst="rect">
            <a:avLst/>
          </a:prstGeom>
        </p:spPr>
        <p:txBody>
          <a:bodyPr anchor="t" rtlCol="false" tIns="0" lIns="0" bIns="0" rIns="0">
            <a:spAutoFit/>
          </a:bodyPr>
          <a:lstStyle/>
          <a:p>
            <a:pPr algn="ctr">
              <a:lnSpc>
                <a:spcPts val="3526"/>
              </a:lnSpc>
              <a:spcBef>
                <a:spcPct val="0"/>
              </a:spcBef>
            </a:pPr>
            <a:r>
              <a:rPr lang="en-US" sz="2519">
                <a:solidFill>
                  <a:srgbClr val="000000"/>
                </a:solidFill>
                <a:latin typeface="TT Interphases Bold"/>
                <a:ea typeface="TT Interphases Bold"/>
                <a:cs typeface="TT Interphases Bold"/>
                <a:sym typeface="TT Interphases Bold"/>
              </a:rPr>
              <a:t>Yeşim Demirsoy</a:t>
            </a:r>
          </a:p>
        </p:txBody>
      </p:sp>
      <p:sp>
        <p:nvSpPr>
          <p:cNvPr name="TextBox 33" id="33"/>
          <p:cNvSpPr txBox="true"/>
          <p:nvPr/>
        </p:nvSpPr>
        <p:spPr>
          <a:xfrm rot="0">
            <a:off x="14893075" y="5930164"/>
            <a:ext cx="3157652" cy="1746715"/>
          </a:xfrm>
          <a:prstGeom prst="rect">
            <a:avLst/>
          </a:prstGeom>
        </p:spPr>
        <p:txBody>
          <a:bodyPr anchor="t" rtlCol="false" tIns="0" lIns="0" bIns="0" rIns="0">
            <a:spAutoFit/>
          </a:bodyPr>
          <a:lstStyle/>
          <a:p>
            <a:pPr algn="ctr">
              <a:lnSpc>
                <a:spcPts val="3511"/>
              </a:lnSpc>
              <a:spcBef>
                <a:spcPct val="0"/>
              </a:spcBef>
            </a:pPr>
            <a:r>
              <a:rPr lang="en-US" sz="2508">
                <a:solidFill>
                  <a:srgbClr val="24190E"/>
                </a:solidFill>
                <a:latin typeface="Montaser Arabic"/>
                <a:ea typeface="Montaser Arabic"/>
                <a:cs typeface="Montaser Arabic"/>
                <a:sym typeface="Montaser Arabic"/>
              </a:rPr>
              <a:t>Takımımızın üyesidir. Veri toplama da görevlidir.</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87674"/>
            <a:ext cx="18443865" cy="10374674"/>
          </a:xfrm>
          <a:custGeom>
            <a:avLst/>
            <a:gdLst/>
            <a:ahLst/>
            <a:cxnLst/>
            <a:rect r="r" b="b" t="t" l="l"/>
            <a:pathLst>
              <a:path h="10374674" w="18443865">
                <a:moveTo>
                  <a:pt x="0" y="0"/>
                </a:moveTo>
                <a:lnTo>
                  <a:pt x="18443865" y="0"/>
                </a:lnTo>
                <a:lnTo>
                  <a:pt x="18443865" y="10374674"/>
                </a:lnTo>
                <a:lnTo>
                  <a:pt x="0" y="10374674"/>
                </a:lnTo>
                <a:lnTo>
                  <a:pt x="0" y="0"/>
                </a:lnTo>
                <a:close/>
              </a:path>
            </a:pathLst>
          </a:custGeom>
          <a:blipFill>
            <a:blip r:embed="rId2"/>
            <a:stretch>
              <a:fillRect l="0" t="0" r="0" b="0"/>
            </a:stretch>
          </a:blipFill>
        </p:spPr>
      </p:sp>
      <p:sp>
        <p:nvSpPr>
          <p:cNvPr name="Freeform 3" id="3"/>
          <p:cNvSpPr/>
          <p:nvPr/>
        </p:nvSpPr>
        <p:spPr>
          <a:xfrm flipH="false" flipV="false" rot="4512613">
            <a:off x="11226960" y="523271"/>
            <a:ext cx="4214904" cy="4114800"/>
          </a:xfrm>
          <a:custGeom>
            <a:avLst/>
            <a:gdLst/>
            <a:ahLst/>
            <a:cxnLst/>
            <a:rect r="r" b="b" t="t" l="l"/>
            <a:pathLst>
              <a:path h="4114800" w="4214904">
                <a:moveTo>
                  <a:pt x="0" y="0"/>
                </a:moveTo>
                <a:lnTo>
                  <a:pt x="4214904" y="0"/>
                </a:lnTo>
                <a:lnTo>
                  <a:pt x="4214904"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3334412" y="1396668"/>
            <a:ext cx="4953588" cy="4953588"/>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25186"/>
            </a:solidFill>
          </p:spPr>
        </p:sp>
        <p:sp>
          <p:nvSpPr>
            <p:cNvPr name="TextBox 6" id="6"/>
            <p:cNvSpPr txBox="true"/>
            <p:nvPr/>
          </p:nvSpPr>
          <p:spPr>
            <a:xfrm>
              <a:off x="76200" y="-66675"/>
              <a:ext cx="660400" cy="803275"/>
            </a:xfrm>
            <a:prstGeom prst="rect">
              <a:avLst/>
            </a:prstGeom>
          </p:spPr>
          <p:txBody>
            <a:bodyPr anchor="ctr" rtlCol="false" tIns="50800" lIns="50800" bIns="50800" rIns="50800"/>
            <a:lstStyle/>
            <a:p>
              <a:pPr algn="ctr">
                <a:lnSpc>
                  <a:spcPts val="10079"/>
                </a:lnSpc>
              </a:pPr>
              <a:r>
                <a:rPr lang="en-US" sz="7199">
                  <a:solidFill>
                    <a:srgbClr val="000000"/>
                  </a:solidFill>
                  <a:latin typeface="Modular"/>
                  <a:ea typeface="Modular"/>
                  <a:cs typeface="Modular"/>
                  <a:sym typeface="Modular"/>
                </a:rPr>
                <a:t>PROBLEM</a:t>
              </a:r>
            </a:p>
          </p:txBody>
        </p:sp>
      </p:grpSp>
      <p:sp>
        <p:nvSpPr>
          <p:cNvPr name="Freeform 7" id="7"/>
          <p:cNvSpPr/>
          <p:nvPr/>
        </p:nvSpPr>
        <p:spPr>
          <a:xfrm flipH="false" flipV="false" rot="-5485314">
            <a:off x="1841072" y="4324497"/>
            <a:ext cx="4214904" cy="4114800"/>
          </a:xfrm>
          <a:custGeom>
            <a:avLst/>
            <a:gdLst/>
            <a:ahLst/>
            <a:cxnLst/>
            <a:rect r="r" b="b" t="t" l="l"/>
            <a:pathLst>
              <a:path h="4114800" w="4214904">
                <a:moveTo>
                  <a:pt x="0" y="0"/>
                </a:moveTo>
                <a:lnTo>
                  <a:pt x="4214904" y="0"/>
                </a:lnTo>
                <a:lnTo>
                  <a:pt x="4214904"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8" id="8"/>
          <p:cNvGrpSpPr/>
          <p:nvPr/>
        </p:nvGrpSpPr>
        <p:grpSpPr>
          <a:xfrm rot="0">
            <a:off x="0" y="1747247"/>
            <a:ext cx="4953588" cy="4953588"/>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25186"/>
            </a:solidFill>
          </p:spPr>
        </p:sp>
        <p:sp>
          <p:nvSpPr>
            <p:cNvPr name="TextBox 10" id="10"/>
            <p:cNvSpPr txBox="true"/>
            <p:nvPr/>
          </p:nvSpPr>
          <p:spPr>
            <a:xfrm>
              <a:off x="76200" y="-66675"/>
              <a:ext cx="660400" cy="803275"/>
            </a:xfrm>
            <a:prstGeom prst="rect">
              <a:avLst/>
            </a:prstGeom>
          </p:spPr>
          <p:txBody>
            <a:bodyPr anchor="ctr" rtlCol="false" tIns="50800" lIns="50800" bIns="50800" rIns="50800"/>
            <a:lstStyle/>
            <a:p>
              <a:pPr algn="ctr">
                <a:lnSpc>
                  <a:spcPts val="10079"/>
                </a:lnSpc>
              </a:pPr>
              <a:r>
                <a:rPr lang="en-US" sz="7199">
                  <a:solidFill>
                    <a:srgbClr val="000000"/>
                  </a:solidFill>
                  <a:latin typeface="Modular"/>
                  <a:ea typeface="Modular"/>
                  <a:cs typeface="Modular"/>
                  <a:sym typeface="Modular"/>
                </a:rPr>
                <a:t>ÇÖZÜM</a:t>
              </a:r>
            </a:p>
          </p:txBody>
        </p:sp>
      </p:grpSp>
      <p:sp>
        <p:nvSpPr>
          <p:cNvPr name="Freeform 11" id="11"/>
          <p:cNvSpPr/>
          <p:nvPr/>
        </p:nvSpPr>
        <p:spPr>
          <a:xfrm flipH="false" flipV="false" rot="61168">
            <a:off x="7146182" y="2981790"/>
            <a:ext cx="4506259" cy="3368466"/>
          </a:xfrm>
          <a:custGeom>
            <a:avLst/>
            <a:gdLst/>
            <a:ahLst/>
            <a:cxnLst/>
            <a:rect r="r" b="b" t="t" l="l"/>
            <a:pathLst>
              <a:path h="3368466" w="4506259">
                <a:moveTo>
                  <a:pt x="0" y="0"/>
                </a:moveTo>
                <a:lnTo>
                  <a:pt x="4506259" y="0"/>
                </a:lnTo>
                <a:lnTo>
                  <a:pt x="4506259" y="3368466"/>
                </a:lnTo>
                <a:lnTo>
                  <a:pt x="0" y="3368466"/>
                </a:lnTo>
                <a:lnTo>
                  <a:pt x="0" y="0"/>
                </a:lnTo>
                <a:close/>
              </a:path>
            </a:pathLst>
          </a:custGeom>
          <a:blipFill>
            <a:blip r:embed="rId5">
              <a:alphaModFix amt="41000"/>
            </a:blip>
            <a:stretch>
              <a:fillRect l="0" t="0" r="0" b="0"/>
            </a:stretch>
          </a:blipFill>
        </p:spPr>
      </p:sp>
      <p:sp>
        <p:nvSpPr>
          <p:cNvPr name="TextBox 12" id="12"/>
          <p:cNvSpPr txBox="true"/>
          <p:nvPr/>
        </p:nvSpPr>
        <p:spPr>
          <a:xfrm rot="0">
            <a:off x="5221175" y="380130"/>
            <a:ext cx="5586025" cy="1617149"/>
          </a:xfrm>
          <a:prstGeom prst="rect">
            <a:avLst/>
          </a:prstGeom>
        </p:spPr>
        <p:txBody>
          <a:bodyPr anchor="t" rtlCol="false" tIns="0" lIns="0" bIns="0" rIns="0">
            <a:spAutoFit/>
          </a:bodyPr>
          <a:lstStyle/>
          <a:p>
            <a:pPr algn="ctr">
              <a:lnSpc>
                <a:spcPts val="4315"/>
              </a:lnSpc>
              <a:spcBef>
                <a:spcPct val="0"/>
              </a:spcBef>
            </a:pPr>
            <a:r>
              <a:rPr lang="en-US" sz="3082">
                <a:solidFill>
                  <a:srgbClr val="000000"/>
                </a:solidFill>
                <a:latin typeface="TT Interphases"/>
                <a:ea typeface="TT Interphases"/>
                <a:cs typeface="TT Interphases"/>
                <a:sym typeface="TT Interphases"/>
              </a:rPr>
              <a:t>Yapay zekanın, Türkçede bulunan ağızların veri eksikliği nedeniyle anlayamaması  </a:t>
            </a:r>
          </a:p>
        </p:txBody>
      </p:sp>
      <p:sp>
        <p:nvSpPr>
          <p:cNvPr name="TextBox 13" id="13"/>
          <p:cNvSpPr txBox="true"/>
          <p:nvPr/>
        </p:nvSpPr>
        <p:spPr>
          <a:xfrm rot="0">
            <a:off x="6411648" y="6643685"/>
            <a:ext cx="7457321" cy="2113281"/>
          </a:xfrm>
          <a:prstGeom prst="rect">
            <a:avLst/>
          </a:prstGeom>
        </p:spPr>
        <p:txBody>
          <a:bodyPr anchor="t" rtlCol="false" tIns="0" lIns="0" bIns="0" rIns="0">
            <a:spAutoFit/>
          </a:bodyPr>
          <a:lstStyle/>
          <a:p>
            <a:pPr algn="ctr">
              <a:lnSpc>
                <a:spcPts val="4269"/>
              </a:lnSpc>
              <a:spcBef>
                <a:spcPct val="0"/>
              </a:spcBef>
            </a:pPr>
            <a:r>
              <a:rPr lang="en-US" sz="3049">
                <a:solidFill>
                  <a:srgbClr val="000000"/>
                </a:solidFill>
                <a:latin typeface="TT Interphases"/>
                <a:ea typeface="TT Interphases"/>
                <a:cs typeface="TT Interphases"/>
                <a:sym typeface="TT Interphases"/>
              </a:rPr>
              <a:t>Yapay zeka da ki veri eksikliği kapatmak ve  aynı zamanda yapay zekanın yöresel ağıza sahip olan insanları daha doğru anlamasını sağlamak temel hedefimizdir.</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443865" cy="10374674"/>
          </a:xfrm>
          <a:custGeom>
            <a:avLst/>
            <a:gdLst/>
            <a:ahLst/>
            <a:cxnLst/>
            <a:rect r="r" b="b" t="t" l="l"/>
            <a:pathLst>
              <a:path h="10374674" w="18443865">
                <a:moveTo>
                  <a:pt x="0" y="0"/>
                </a:moveTo>
                <a:lnTo>
                  <a:pt x="18443865" y="0"/>
                </a:lnTo>
                <a:lnTo>
                  <a:pt x="18443865" y="10374674"/>
                </a:lnTo>
                <a:lnTo>
                  <a:pt x="0" y="10374674"/>
                </a:lnTo>
                <a:lnTo>
                  <a:pt x="0" y="0"/>
                </a:lnTo>
                <a:close/>
              </a:path>
            </a:pathLst>
          </a:custGeom>
          <a:blipFill>
            <a:blip r:embed="rId2"/>
            <a:stretch>
              <a:fillRect l="0" t="0" r="0" b="0"/>
            </a:stretch>
          </a:blipFill>
        </p:spPr>
      </p:sp>
      <p:sp>
        <p:nvSpPr>
          <p:cNvPr name="TextBox 3" id="3"/>
          <p:cNvSpPr txBox="true"/>
          <p:nvPr/>
        </p:nvSpPr>
        <p:spPr>
          <a:xfrm rot="0">
            <a:off x="3453257" y="2212908"/>
            <a:ext cx="5549265" cy="1160400"/>
          </a:xfrm>
          <a:prstGeom prst="rect">
            <a:avLst/>
          </a:prstGeom>
        </p:spPr>
        <p:txBody>
          <a:bodyPr anchor="t" rtlCol="false" tIns="0" lIns="0" bIns="0" rIns="0">
            <a:spAutoFit/>
          </a:bodyPr>
          <a:lstStyle/>
          <a:p>
            <a:pPr algn="ctr">
              <a:lnSpc>
                <a:spcPts val="9435"/>
              </a:lnSpc>
            </a:pPr>
            <a:r>
              <a:rPr lang="en-US" sz="6739">
                <a:solidFill>
                  <a:srgbClr val="000000"/>
                </a:solidFill>
                <a:latin typeface="Modular Bold"/>
                <a:ea typeface="Modular Bold"/>
                <a:cs typeface="Modular Bold"/>
                <a:sym typeface="Modular Bold"/>
              </a:rPr>
              <a:t>PROJENİN TANIMI</a:t>
            </a:r>
          </a:p>
        </p:txBody>
      </p:sp>
      <p:sp>
        <p:nvSpPr>
          <p:cNvPr name="TextBox 4" id="4"/>
          <p:cNvSpPr txBox="true"/>
          <p:nvPr/>
        </p:nvSpPr>
        <p:spPr>
          <a:xfrm rot="0">
            <a:off x="1028700" y="3853724"/>
            <a:ext cx="10998433" cy="5117919"/>
          </a:xfrm>
          <a:prstGeom prst="rect">
            <a:avLst/>
          </a:prstGeom>
        </p:spPr>
        <p:txBody>
          <a:bodyPr anchor="t" rtlCol="false" tIns="0" lIns="0" bIns="0" rIns="0">
            <a:spAutoFit/>
          </a:bodyPr>
          <a:lstStyle/>
          <a:p>
            <a:pPr algn="ctr">
              <a:lnSpc>
                <a:spcPts val="4559"/>
              </a:lnSpc>
            </a:pPr>
            <a:r>
              <a:rPr lang="en-US" sz="3257">
                <a:solidFill>
                  <a:srgbClr val="000000"/>
                </a:solidFill>
                <a:latin typeface="TT Interphases"/>
                <a:ea typeface="TT Interphases"/>
                <a:cs typeface="TT Interphases"/>
                <a:sym typeface="TT Interphases"/>
              </a:rPr>
              <a:t>Yapay zeka sisteminde sesli çalışmalarda veya aramalarda yöresel şivelerin etkisi yapay zekanın söyleneni anlama konusunda sorunlar yaşanmasına sebep olmaktadır. Yapay zekanın bu eksiklerini kapatmak ana problemimizdir. Bizde bu problem üzerinden yola çıkarak yapay zeka sisteminde kayseri ağızına ait kelime, kelime gurupları ve kayseri ağzına ait söyleyişleri araştırarak bu problemi ortadan kaldırmayı hedefliyoruz.</a:t>
            </a:r>
          </a:p>
          <a:p>
            <a:pPr algn="ctr">
              <a:lnSpc>
                <a:spcPts val="4559"/>
              </a:lnSpc>
              <a:spcBef>
                <a:spcPct val="0"/>
              </a:spcBef>
            </a:pPr>
          </a:p>
        </p:txBody>
      </p:sp>
      <p:sp>
        <p:nvSpPr>
          <p:cNvPr name="Freeform 5" id="5"/>
          <p:cNvSpPr/>
          <p:nvPr/>
        </p:nvSpPr>
        <p:spPr>
          <a:xfrm flipH="false" flipV="false" rot="61168">
            <a:off x="12952509" y="502586"/>
            <a:ext cx="4506259" cy="3368466"/>
          </a:xfrm>
          <a:custGeom>
            <a:avLst/>
            <a:gdLst/>
            <a:ahLst/>
            <a:cxnLst/>
            <a:rect r="r" b="b" t="t" l="l"/>
            <a:pathLst>
              <a:path h="3368466" w="4506259">
                <a:moveTo>
                  <a:pt x="0" y="0"/>
                </a:moveTo>
                <a:lnTo>
                  <a:pt x="4506258" y="0"/>
                </a:lnTo>
                <a:lnTo>
                  <a:pt x="4506258" y="3368466"/>
                </a:lnTo>
                <a:lnTo>
                  <a:pt x="0" y="3368466"/>
                </a:lnTo>
                <a:lnTo>
                  <a:pt x="0" y="0"/>
                </a:lnTo>
                <a:close/>
              </a:path>
            </a:pathLst>
          </a:custGeom>
          <a:blipFill>
            <a:blip r:embed="rId3">
              <a:alphaModFix amt="41000"/>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443865" cy="10374674"/>
          </a:xfrm>
          <a:custGeom>
            <a:avLst/>
            <a:gdLst/>
            <a:ahLst/>
            <a:cxnLst/>
            <a:rect r="r" b="b" t="t" l="l"/>
            <a:pathLst>
              <a:path h="10374674" w="18443865">
                <a:moveTo>
                  <a:pt x="0" y="0"/>
                </a:moveTo>
                <a:lnTo>
                  <a:pt x="18443865" y="0"/>
                </a:lnTo>
                <a:lnTo>
                  <a:pt x="18443865" y="10374674"/>
                </a:lnTo>
                <a:lnTo>
                  <a:pt x="0" y="10374674"/>
                </a:lnTo>
                <a:lnTo>
                  <a:pt x="0" y="0"/>
                </a:lnTo>
                <a:close/>
              </a:path>
            </a:pathLst>
          </a:custGeom>
          <a:blipFill>
            <a:blip r:embed="rId2"/>
            <a:stretch>
              <a:fillRect l="0" t="0" r="0" b="0"/>
            </a:stretch>
          </a:blipFill>
        </p:spPr>
      </p:sp>
      <p:sp>
        <p:nvSpPr>
          <p:cNvPr name="AutoShape 3" id="3"/>
          <p:cNvSpPr/>
          <p:nvPr/>
        </p:nvSpPr>
        <p:spPr>
          <a:xfrm>
            <a:off x="9017864" y="5870071"/>
            <a:ext cx="0" cy="1602774"/>
          </a:xfrm>
          <a:prstGeom prst="line">
            <a:avLst/>
          </a:prstGeom>
          <a:ln cap="flat" w="85725">
            <a:solidFill>
              <a:srgbClr val="000000"/>
            </a:solidFill>
            <a:prstDash val="solid"/>
            <a:headEnd type="none" len="sm" w="sm"/>
            <a:tailEnd type="triangle" len="med" w="lg"/>
          </a:ln>
        </p:spPr>
      </p:sp>
      <p:sp>
        <p:nvSpPr>
          <p:cNvPr name="AutoShape 4" id="4"/>
          <p:cNvSpPr/>
          <p:nvPr/>
        </p:nvSpPr>
        <p:spPr>
          <a:xfrm>
            <a:off x="2994789" y="5870071"/>
            <a:ext cx="0" cy="1602774"/>
          </a:xfrm>
          <a:prstGeom prst="line">
            <a:avLst/>
          </a:prstGeom>
          <a:ln cap="flat" w="85725">
            <a:solidFill>
              <a:srgbClr val="000000"/>
            </a:solidFill>
            <a:prstDash val="solid"/>
            <a:headEnd type="none" len="sm" w="sm"/>
            <a:tailEnd type="triangle" len="med" w="lg"/>
          </a:ln>
        </p:spPr>
      </p:sp>
      <p:sp>
        <p:nvSpPr>
          <p:cNvPr name="AutoShape 5" id="5"/>
          <p:cNvSpPr/>
          <p:nvPr/>
        </p:nvSpPr>
        <p:spPr>
          <a:xfrm flipV="true">
            <a:off x="6016548" y="4431329"/>
            <a:ext cx="0" cy="1602774"/>
          </a:xfrm>
          <a:prstGeom prst="line">
            <a:avLst/>
          </a:prstGeom>
          <a:ln cap="flat" w="85725">
            <a:solidFill>
              <a:srgbClr val="000000"/>
            </a:solidFill>
            <a:prstDash val="solid"/>
            <a:headEnd type="none" len="sm" w="sm"/>
            <a:tailEnd type="triangle" len="med" w="lg"/>
          </a:ln>
        </p:spPr>
      </p:sp>
      <p:sp>
        <p:nvSpPr>
          <p:cNvPr name="AutoShape 6" id="6"/>
          <p:cNvSpPr/>
          <p:nvPr/>
        </p:nvSpPr>
        <p:spPr>
          <a:xfrm flipV="true">
            <a:off x="11913107" y="4431329"/>
            <a:ext cx="0" cy="1602774"/>
          </a:xfrm>
          <a:prstGeom prst="line">
            <a:avLst/>
          </a:prstGeom>
          <a:ln cap="flat" w="85725">
            <a:solidFill>
              <a:srgbClr val="000000"/>
            </a:solidFill>
            <a:prstDash val="solid"/>
            <a:headEnd type="none" len="sm" w="sm"/>
            <a:tailEnd type="triangle" len="med" w="lg"/>
          </a:ln>
        </p:spPr>
      </p:sp>
      <p:sp>
        <p:nvSpPr>
          <p:cNvPr name="AutoShape 7" id="7"/>
          <p:cNvSpPr/>
          <p:nvPr/>
        </p:nvSpPr>
        <p:spPr>
          <a:xfrm>
            <a:off x="14597018" y="5911134"/>
            <a:ext cx="0" cy="1602774"/>
          </a:xfrm>
          <a:prstGeom prst="line">
            <a:avLst/>
          </a:prstGeom>
          <a:ln cap="flat" w="85725">
            <a:solidFill>
              <a:srgbClr val="000000"/>
            </a:solidFill>
            <a:prstDash val="solid"/>
            <a:headEnd type="none" len="sm" w="sm"/>
            <a:tailEnd type="triangle" len="med" w="lg"/>
          </a:ln>
        </p:spPr>
      </p:sp>
      <p:sp>
        <p:nvSpPr>
          <p:cNvPr name="Freeform 8" id="8"/>
          <p:cNvSpPr/>
          <p:nvPr/>
        </p:nvSpPr>
        <p:spPr>
          <a:xfrm flipH="false" flipV="false" rot="0">
            <a:off x="1635059" y="5145623"/>
            <a:ext cx="14880023" cy="1531023"/>
          </a:xfrm>
          <a:custGeom>
            <a:avLst/>
            <a:gdLst/>
            <a:ahLst/>
            <a:cxnLst/>
            <a:rect r="r" b="b" t="t" l="l"/>
            <a:pathLst>
              <a:path h="1531023" w="14880023">
                <a:moveTo>
                  <a:pt x="0" y="0"/>
                </a:moveTo>
                <a:lnTo>
                  <a:pt x="14880023" y="0"/>
                </a:lnTo>
                <a:lnTo>
                  <a:pt x="14880023" y="1531022"/>
                </a:lnTo>
                <a:lnTo>
                  <a:pt x="0" y="15310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2921621" y="5508680"/>
            <a:ext cx="451739" cy="722782"/>
          </a:xfrm>
          <a:custGeom>
            <a:avLst/>
            <a:gdLst/>
            <a:ahLst/>
            <a:cxnLst/>
            <a:rect r="r" b="b" t="t" l="l"/>
            <a:pathLst>
              <a:path h="722782" w="451739">
                <a:moveTo>
                  <a:pt x="0" y="0"/>
                </a:moveTo>
                <a:lnTo>
                  <a:pt x="451739" y="0"/>
                </a:lnTo>
                <a:lnTo>
                  <a:pt x="451739" y="722782"/>
                </a:lnTo>
                <a:lnTo>
                  <a:pt x="0" y="72278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5735270" y="5436381"/>
            <a:ext cx="542112" cy="867380"/>
          </a:xfrm>
          <a:custGeom>
            <a:avLst/>
            <a:gdLst/>
            <a:ahLst/>
            <a:cxnLst/>
            <a:rect r="r" b="b" t="t" l="l"/>
            <a:pathLst>
              <a:path h="867380" w="542112">
                <a:moveTo>
                  <a:pt x="0" y="0"/>
                </a:moveTo>
                <a:lnTo>
                  <a:pt x="542112" y="0"/>
                </a:lnTo>
                <a:lnTo>
                  <a:pt x="542112" y="867380"/>
                </a:lnTo>
                <a:lnTo>
                  <a:pt x="0" y="86738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1" id="11"/>
          <p:cNvSpPr/>
          <p:nvPr/>
        </p:nvSpPr>
        <p:spPr>
          <a:xfrm flipH="false" flipV="false" rot="0">
            <a:off x="8714600" y="5421540"/>
            <a:ext cx="606527" cy="882221"/>
          </a:xfrm>
          <a:custGeom>
            <a:avLst/>
            <a:gdLst/>
            <a:ahLst/>
            <a:cxnLst/>
            <a:rect r="r" b="b" t="t" l="l"/>
            <a:pathLst>
              <a:path h="882221" w="606527">
                <a:moveTo>
                  <a:pt x="0" y="0"/>
                </a:moveTo>
                <a:lnTo>
                  <a:pt x="606527" y="0"/>
                </a:lnTo>
                <a:lnTo>
                  <a:pt x="606527" y="882221"/>
                </a:lnTo>
                <a:lnTo>
                  <a:pt x="0" y="882221"/>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2" id="12"/>
          <p:cNvSpPr/>
          <p:nvPr/>
        </p:nvSpPr>
        <p:spPr>
          <a:xfrm flipH="false" flipV="false" rot="0">
            <a:off x="11576569" y="5436381"/>
            <a:ext cx="673075" cy="979018"/>
          </a:xfrm>
          <a:custGeom>
            <a:avLst/>
            <a:gdLst/>
            <a:ahLst/>
            <a:cxnLst/>
            <a:rect r="r" b="b" t="t" l="l"/>
            <a:pathLst>
              <a:path h="979018" w="673075">
                <a:moveTo>
                  <a:pt x="0" y="0"/>
                </a:moveTo>
                <a:lnTo>
                  <a:pt x="673075" y="0"/>
                </a:lnTo>
                <a:lnTo>
                  <a:pt x="673075" y="979018"/>
                </a:lnTo>
                <a:lnTo>
                  <a:pt x="0" y="979018"/>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3" id="13"/>
          <p:cNvSpPr/>
          <p:nvPr/>
        </p:nvSpPr>
        <p:spPr>
          <a:xfrm flipH="false" flipV="false" rot="0">
            <a:off x="14507069" y="5413268"/>
            <a:ext cx="612214" cy="890493"/>
          </a:xfrm>
          <a:custGeom>
            <a:avLst/>
            <a:gdLst/>
            <a:ahLst/>
            <a:cxnLst/>
            <a:rect r="r" b="b" t="t" l="l"/>
            <a:pathLst>
              <a:path h="890493" w="612214">
                <a:moveTo>
                  <a:pt x="0" y="0"/>
                </a:moveTo>
                <a:lnTo>
                  <a:pt x="612214" y="0"/>
                </a:lnTo>
                <a:lnTo>
                  <a:pt x="612214" y="890493"/>
                </a:lnTo>
                <a:lnTo>
                  <a:pt x="0" y="890493"/>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14" id="14"/>
          <p:cNvSpPr txBox="true"/>
          <p:nvPr/>
        </p:nvSpPr>
        <p:spPr>
          <a:xfrm rot="0">
            <a:off x="5926038" y="1019175"/>
            <a:ext cx="5989312" cy="1343025"/>
          </a:xfrm>
          <a:prstGeom prst="rect">
            <a:avLst/>
          </a:prstGeom>
        </p:spPr>
        <p:txBody>
          <a:bodyPr anchor="t" rtlCol="false" tIns="0" lIns="0" bIns="0" rIns="0">
            <a:spAutoFit/>
          </a:bodyPr>
          <a:lstStyle/>
          <a:p>
            <a:pPr algn="l">
              <a:lnSpc>
                <a:spcPts val="10559"/>
              </a:lnSpc>
            </a:pPr>
            <a:r>
              <a:rPr lang="en-US" sz="8799">
                <a:solidFill>
                  <a:srgbClr val="000000"/>
                </a:solidFill>
                <a:latin typeface="Modular"/>
                <a:ea typeface="Modular"/>
                <a:cs typeface="Modular"/>
                <a:sym typeface="Modular"/>
              </a:rPr>
              <a:t>Proje İş Akışı</a:t>
            </a:r>
          </a:p>
        </p:txBody>
      </p:sp>
      <p:sp>
        <p:nvSpPr>
          <p:cNvPr name="TextBox 15" id="15"/>
          <p:cNvSpPr txBox="true"/>
          <p:nvPr/>
        </p:nvSpPr>
        <p:spPr>
          <a:xfrm rot="0">
            <a:off x="1326306" y="7713804"/>
            <a:ext cx="3336965" cy="504826"/>
          </a:xfrm>
          <a:prstGeom prst="rect">
            <a:avLst/>
          </a:prstGeom>
        </p:spPr>
        <p:txBody>
          <a:bodyPr anchor="t" rtlCol="false" tIns="0" lIns="0" bIns="0" rIns="0">
            <a:spAutoFit/>
          </a:bodyPr>
          <a:lstStyle/>
          <a:p>
            <a:pPr algn="ctr">
              <a:lnSpc>
                <a:spcPts val="4199"/>
              </a:lnSpc>
              <a:spcBef>
                <a:spcPct val="0"/>
              </a:spcBef>
            </a:pPr>
            <a:r>
              <a:rPr lang="en-US" sz="2999">
                <a:solidFill>
                  <a:srgbClr val="000000"/>
                </a:solidFill>
                <a:latin typeface="TT Interphases"/>
                <a:ea typeface="TT Interphases"/>
                <a:cs typeface="TT Interphases"/>
                <a:sym typeface="TT Interphases"/>
              </a:rPr>
              <a:t>Verilerin toplanması</a:t>
            </a:r>
          </a:p>
        </p:txBody>
      </p:sp>
      <p:sp>
        <p:nvSpPr>
          <p:cNvPr name="TextBox 16" id="16"/>
          <p:cNvSpPr txBox="true"/>
          <p:nvPr/>
        </p:nvSpPr>
        <p:spPr>
          <a:xfrm rot="0">
            <a:off x="3792446" y="3546488"/>
            <a:ext cx="4129326" cy="504826"/>
          </a:xfrm>
          <a:prstGeom prst="rect">
            <a:avLst/>
          </a:prstGeom>
        </p:spPr>
        <p:txBody>
          <a:bodyPr anchor="t" rtlCol="false" tIns="0" lIns="0" bIns="0" rIns="0">
            <a:spAutoFit/>
          </a:bodyPr>
          <a:lstStyle/>
          <a:p>
            <a:pPr algn="ctr">
              <a:lnSpc>
                <a:spcPts val="4199"/>
              </a:lnSpc>
              <a:spcBef>
                <a:spcPct val="0"/>
              </a:spcBef>
            </a:pPr>
            <a:r>
              <a:rPr lang="en-US" sz="2999">
                <a:solidFill>
                  <a:srgbClr val="000000"/>
                </a:solidFill>
                <a:latin typeface="TT Interphases"/>
                <a:ea typeface="TT Interphases"/>
                <a:cs typeface="TT Interphases"/>
                <a:sym typeface="TT Interphases"/>
              </a:rPr>
              <a:t>Veri Setinin Hazırlanması</a:t>
            </a:r>
          </a:p>
        </p:txBody>
      </p:sp>
      <p:sp>
        <p:nvSpPr>
          <p:cNvPr name="TextBox 17" id="17"/>
          <p:cNvSpPr txBox="true"/>
          <p:nvPr/>
        </p:nvSpPr>
        <p:spPr>
          <a:xfrm rot="0">
            <a:off x="7921771" y="7713804"/>
            <a:ext cx="2306598" cy="504826"/>
          </a:xfrm>
          <a:prstGeom prst="rect">
            <a:avLst/>
          </a:prstGeom>
        </p:spPr>
        <p:txBody>
          <a:bodyPr anchor="t" rtlCol="false" tIns="0" lIns="0" bIns="0" rIns="0">
            <a:spAutoFit/>
          </a:bodyPr>
          <a:lstStyle/>
          <a:p>
            <a:pPr algn="ctr">
              <a:lnSpc>
                <a:spcPts val="4199"/>
              </a:lnSpc>
              <a:spcBef>
                <a:spcPct val="0"/>
              </a:spcBef>
            </a:pPr>
            <a:r>
              <a:rPr lang="en-US" sz="2999">
                <a:solidFill>
                  <a:srgbClr val="000000"/>
                </a:solidFill>
                <a:latin typeface="TT Interphases"/>
                <a:ea typeface="TT Interphases"/>
                <a:cs typeface="TT Interphases"/>
                <a:sym typeface="TT Interphases"/>
              </a:rPr>
              <a:t>Model Eğitimi</a:t>
            </a:r>
          </a:p>
        </p:txBody>
      </p:sp>
      <p:sp>
        <p:nvSpPr>
          <p:cNvPr name="TextBox 18" id="18"/>
          <p:cNvSpPr txBox="true"/>
          <p:nvPr/>
        </p:nvSpPr>
        <p:spPr>
          <a:xfrm rot="0">
            <a:off x="10118001" y="3546488"/>
            <a:ext cx="3590211" cy="504826"/>
          </a:xfrm>
          <a:prstGeom prst="rect">
            <a:avLst/>
          </a:prstGeom>
        </p:spPr>
        <p:txBody>
          <a:bodyPr anchor="t" rtlCol="false" tIns="0" lIns="0" bIns="0" rIns="0">
            <a:spAutoFit/>
          </a:bodyPr>
          <a:lstStyle/>
          <a:p>
            <a:pPr algn="ctr">
              <a:lnSpc>
                <a:spcPts val="4199"/>
              </a:lnSpc>
              <a:spcBef>
                <a:spcPct val="0"/>
              </a:spcBef>
            </a:pPr>
            <a:r>
              <a:rPr lang="en-US" sz="2999">
                <a:solidFill>
                  <a:srgbClr val="000000"/>
                </a:solidFill>
                <a:latin typeface="TT Interphases"/>
                <a:ea typeface="TT Interphases"/>
                <a:cs typeface="TT Interphases"/>
                <a:sym typeface="TT Interphases"/>
              </a:rPr>
              <a:t>Kodların Hazırlanması</a:t>
            </a:r>
          </a:p>
        </p:txBody>
      </p:sp>
      <p:sp>
        <p:nvSpPr>
          <p:cNvPr name="TextBox 19" id="19"/>
          <p:cNvSpPr txBox="true"/>
          <p:nvPr/>
        </p:nvSpPr>
        <p:spPr>
          <a:xfrm rot="0">
            <a:off x="13594269" y="7754867"/>
            <a:ext cx="2649379" cy="504826"/>
          </a:xfrm>
          <a:prstGeom prst="rect">
            <a:avLst/>
          </a:prstGeom>
        </p:spPr>
        <p:txBody>
          <a:bodyPr anchor="t" rtlCol="false" tIns="0" lIns="0" bIns="0" rIns="0">
            <a:spAutoFit/>
          </a:bodyPr>
          <a:lstStyle/>
          <a:p>
            <a:pPr algn="ctr">
              <a:lnSpc>
                <a:spcPts val="4199"/>
              </a:lnSpc>
              <a:spcBef>
                <a:spcPct val="0"/>
              </a:spcBef>
            </a:pPr>
            <a:r>
              <a:rPr lang="en-US" sz="2999">
                <a:solidFill>
                  <a:srgbClr val="000000"/>
                </a:solidFill>
                <a:latin typeface="TT Interphases"/>
                <a:ea typeface="TT Interphases"/>
                <a:cs typeface="TT Interphases"/>
                <a:sym typeface="TT Interphases"/>
              </a:rPr>
              <a:t>Arayüz Tasarımı</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443865" cy="10374674"/>
          </a:xfrm>
          <a:custGeom>
            <a:avLst/>
            <a:gdLst/>
            <a:ahLst/>
            <a:cxnLst/>
            <a:rect r="r" b="b" t="t" l="l"/>
            <a:pathLst>
              <a:path h="10374674" w="18443865">
                <a:moveTo>
                  <a:pt x="0" y="0"/>
                </a:moveTo>
                <a:lnTo>
                  <a:pt x="18443865" y="0"/>
                </a:lnTo>
                <a:lnTo>
                  <a:pt x="18443865" y="10374674"/>
                </a:lnTo>
                <a:lnTo>
                  <a:pt x="0" y="10374674"/>
                </a:lnTo>
                <a:lnTo>
                  <a:pt x="0" y="0"/>
                </a:lnTo>
                <a:close/>
              </a:path>
            </a:pathLst>
          </a:custGeom>
          <a:blipFill>
            <a:blip r:embed="rId2"/>
            <a:stretch>
              <a:fillRect l="0" t="0" r="0" b="0"/>
            </a:stretch>
          </a:blipFill>
        </p:spPr>
      </p:sp>
      <p:sp>
        <p:nvSpPr>
          <p:cNvPr name="Freeform 3" id="3"/>
          <p:cNvSpPr/>
          <p:nvPr/>
        </p:nvSpPr>
        <p:spPr>
          <a:xfrm flipH="false" flipV="false" rot="0">
            <a:off x="7523775" y="523073"/>
            <a:ext cx="10844690" cy="9231543"/>
          </a:xfrm>
          <a:custGeom>
            <a:avLst/>
            <a:gdLst/>
            <a:ahLst/>
            <a:cxnLst/>
            <a:rect r="r" b="b" t="t" l="l"/>
            <a:pathLst>
              <a:path h="9231543" w="10844690">
                <a:moveTo>
                  <a:pt x="0" y="0"/>
                </a:moveTo>
                <a:lnTo>
                  <a:pt x="10844691" y="0"/>
                </a:lnTo>
                <a:lnTo>
                  <a:pt x="10844691" y="9231542"/>
                </a:lnTo>
                <a:lnTo>
                  <a:pt x="0" y="923154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394255" y="2329620"/>
            <a:ext cx="6689104" cy="6935030"/>
            <a:chOff x="0" y="0"/>
            <a:chExt cx="1761739" cy="1826510"/>
          </a:xfrm>
        </p:grpSpPr>
        <p:sp>
          <p:nvSpPr>
            <p:cNvPr name="Freeform 5" id="5"/>
            <p:cNvSpPr/>
            <p:nvPr/>
          </p:nvSpPr>
          <p:spPr>
            <a:xfrm flipH="false" flipV="false" rot="0">
              <a:off x="0" y="0"/>
              <a:ext cx="1761739" cy="1826510"/>
            </a:xfrm>
            <a:custGeom>
              <a:avLst/>
              <a:gdLst/>
              <a:ahLst/>
              <a:cxnLst/>
              <a:rect r="r" b="b" t="t" l="l"/>
              <a:pathLst>
                <a:path h="1826510" w="1761739">
                  <a:moveTo>
                    <a:pt x="59027" y="0"/>
                  </a:moveTo>
                  <a:lnTo>
                    <a:pt x="1702712" y="0"/>
                  </a:lnTo>
                  <a:cubicBezTo>
                    <a:pt x="1735312" y="0"/>
                    <a:pt x="1761739" y="26427"/>
                    <a:pt x="1761739" y="59027"/>
                  </a:cubicBezTo>
                  <a:lnTo>
                    <a:pt x="1761739" y="1767483"/>
                  </a:lnTo>
                  <a:cubicBezTo>
                    <a:pt x="1761739" y="1800083"/>
                    <a:pt x="1735312" y="1826510"/>
                    <a:pt x="1702712" y="1826510"/>
                  </a:cubicBezTo>
                  <a:lnTo>
                    <a:pt x="59027" y="1826510"/>
                  </a:lnTo>
                  <a:cubicBezTo>
                    <a:pt x="26427" y="1826510"/>
                    <a:pt x="0" y="1800083"/>
                    <a:pt x="0" y="1767483"/>
                  </a:cubicBezTo>
                  <a:lnTo>
                    <a:pt x="0" y="59027"/>
                  </a:lnTo>
                  <a:cubicBezTo>
                    <a:pt x="0" y="26427"/>
                    <a:pt x="26427" y="0"/>
                    <a:pt x="59027" y="0"/>
                  </a:cubicBezTo>
                  <a:close/>
                </a:path>
              </a:pathLst>
            </a:custGeom>
            <a:solidFill>
              <a:srgbClr val="FFFFFF"/>
            </a:solidFill>
          </p:spPr>
        </p:sp>
        <p:sp>
          <p:nvSpPr>
            <p:cNvPr name="TextBox 6" id="6"/>
            <p:cNvSpPr txBox="true"/>
            <p:nvPr/>
          </p:nvSpPr>
          <p:spPr>
            <a:xfrm>
              <a:off x="0" y="-28575"/>
              <a:ext cx="1761739" cy="1855085"/>
            </a:xfrm>
            <a:prstGeom prst="rect">
              <a:avLst/>
            </a:prstGeom>
          </p:spPr>
          <p:txBody>
            <a:bodyPr anchor="ctr" rtlCol="false" tIns="50800" lIns="50800" bIns="50800" rIns="50800"/>
            <a:lstStyle/>
            <a:p>
              <a:pPr algn="ctr">
                <a:lnSpc>
                  <a:spcPts val="2100"/>
                </a:lnSpc>
              </a:pPr>
            </a:p>
          </p:txBody>
        </p:sp>
      </p:grpSp>
      <p:sp>
        <p:nvSpPr>
          <p:cNvPr name="TextBox 7" id="7"/>
          <p:cNvSpPr txBox="true"/>
          <p:nvPr/>
        </p:nvSpPr>
        <p:spPr>
          <a:xfrm rot="0">
            <a:off x="8062954" y="4711701"/>
            <a:ext cx="3360616" cy="854286"/>
          </a:xfrm>
          <a:prstGeom prst="rect">
            <a:avLst/>
          </a:prstGeom>
        </p:spPr>
        <p:txBody>
          <a:bodyPr anchor="t" rtlCol="false" tIns="0" lIns="0" bIns="0" rIns="0">
            <a:spAutoFit/>
          </a:bodyPr>
          <a:lstStyle/>
          <a:p>
            <a:pPr algn="ctr">
              <a:lnSpc>
                <a:spcPts val="6767"/>
              </a:lnSpc>
            </a:pPr>
            <a:r>
              <a:rPr lang="en-US" sz="5639">
                <a:solidFill>
                  <a:srgbClr val="000000"/>
                </a:solidFill>
                <a:latin typeface="Modular"/>
                <a:ea typeface="Modular"/>
                <a:cs typeface="Modular"/>
                <a:sym typeface="Modular"/>
              </a:rPr>
              <a:t>VERİ SETİ</a:t>
            </a:r>
          </a:p>
        </p:txBody>
      </p:sp>
      <p:sp>
        <p:nvSpPr>
          <p:cNvPr name="TextBox 8" id="8"/>
          <p:cNvSpPr txBox="true"/>
          <p:nvPr/>
        </p:nvSpPr>
        <p:spPr>
          <a:xfrm rot="0">
            <a:off x="13132133" y="990600"/>
            <a:ext cx="2643545" cy="459740"/>
          </a:xfrm>
          <a:prstGeom prst="rect">
            <a:avLst/>
          </a:prstGeom>
        </p:spPr>
        <p:txBody>
          <a:bodyPr anchor="t" rtlCol="false" tIns="0" lIns="0" bIns="0" rIns="0">
            <a:spAutoFit/>
          </a:bodyPr>
          <a:lstStyle/>
          <a:p>
            <a:pPr algn="ctr">
              <a:lnSpc>
                <a:spcPts val="3639"/>
              </a:lnSpc>
              <a:spcBef>
                <a:spcPct val="0"/>
              </a:spcBef>
            </a:pPr>
            <a:r>
              <a:rPr lang="en-US" sz="2799">
                <a:solidFill>
                  <a:srgbClr val="000000"/>
                </a:solidFill>
                <a:latin typeface="TT Interphases Bold"/>
                <a:ea typeface="TT Interphases Bold"/>
                <a:cs typeface="TT Interphases Bold"/>
                <a:sym typeface="TT Interphases Bold"/>
              </a:rPr>
              <a:t>transcripts.json</a:t>
            </a:r>
          </a:p>
        </p:txBody>
      </p:sp>
      <p:sp>
        <p:nvSpPr>
          <p:cNvPr name="TextBox 9" id="9"/>
          <p:cNvSpPr txBox="true"/>
          <p:nvPr/>
        </p:nvSpPr>
        <p:spPr>
          <a:xfrm rot="0">
            <a:off x="14774779" y="2742152"/>
            <a:ext cx="2001798" cy="459740"/>
          </a:xfrm>
          <a:prstGeom prst="rect">
            <a:avLst/>
          </a:prstGeom>
        </p:spPr>
        <p:txBody>
          <a:bodyPr anchor="t" rtlCol="false" tIns="0" lIns="0" bIns="0" rIns="0">
            <a:spAutoFit/>
          </a:bodyPr>
          <a:lstStyle/>
          <a:p>
            <a:pPr algn="ctr">
              <a:lnSpc>
                <a:spcPts val="3639"/>
              </a:lnSpc>
              <a:spcBef>
                <a:spcPct val="0"/>
              </a:spcBef>
            </a:pPr>
            <a:r>
              <a:rPr lang="en-US" sz="2799">
                <a:solidFill>
                  <a:srgbClr val="000000"/>
                </a:solidFill>
                <a:latin typeface="TT Interphases Bold"/>
                <a:ea typeface="TT Interphases Bold"/>
                <a:cs typeface="TT Interphases Bold"/>
                <a:sym typeface="TT Interphases Bold"/>
              </a:rPr>
              <a:t>Sorular.json</a:t>
            </a:r>
          </a:p>
        </p:txBody>
      </p:sp>
      <p:sp>
        <p:nvSpPr>
          <p:cNvPr name="TextBox 10" id="10"/>
          <p:cNvSpPr txBox="true"/>
          <p:nvPr/>
        </p:nvSpPr>
        <p:spPr>
          <a:xfrm rot="0">
            <a:off x="14983459" y="4894580"/>
            <a:ext cx="2776895" cy="459740"/>
          </a:xfrm>
          <a:prstGeom prst="rect">
            <a:avLst/>
          </a:prstGeom>
        </p:spPr>
        <p:txBody>
          <a:bodyPr anchor="t" rtlCol="false" tIns="0" lIns="0" bIns="0" rIns="0">
            <a:spAutoFit/>
          </a:bodyPr>
          <a:lstStyle/>
          <a:p>
            <a:pPr algn="ctr">
              <a:lnSpc>
                <a:spcPts val="3639"/>
              </a:lnSpc>
              <a:spcBef>
                <a:spcPct val="0"/>
              </a:spcBef>
            </a:pPr>
            <a:r>
              <a:rPr lang="en-US" sz="2799">
                <a:solidFill>
                  <a:srgbClr val="000000"/>
                </a:solidFill>
                <a:latin typeface="TT Interphases Bold"/>
                <a:ea typeface="TT Interphases Bold"/>
                <a:cs typeface="TT Interphases Bold"/>
                <a:sym typeface="TT Interphases Bold"/>
              </a:rPr>
              <a:t>Soru-Cevap.json</a:t>
            </a:r>
          </a:p>
        </p:txBody>
      </p:sp>
      <p:sp>
        <p:nvSpPr>
          <p:cNvPr name="TextBox 11" id="11"/>
          <p:cNvSpPr txBox="true"/>
          <p:nvPr/>
        </p:nvSpPr>
        <p:spPr>
          <a:xfrm rot="0">
            <a:off x="14344546" y="7049770"/>
            <a:ext cx="2862262" cy="459740"/>
          </a:xfrm>
          <a:prstGeom prst="rect">
            <a:avLst/>
          </a:prstGeom>
        </p:spPr>
        <p:txBody>
          <a:bodyPr anchor="t" rtlCol="false" tIns="0" lIns="0" bIns="0" rIns="0">
            <a:spAutoFit/>
          </a:bodyPr>
          <a:lstStyle/>
          <a:p>
            <a:pPr algn="ctr">
              <a:lnSpc>
                <a:spcPts val="3639"/>
              </a:lnSpc>
              <a:spcBef>
                <a:spcPct val="0"/>
              </a:spcBef>
            </a:pPr>
            <a:r>
              <a:rPr lang="en-US" sz="2799">
                <a:solidFill>
                  <a:srgbClr val="000000"/>
                </a:solidFill>
                <a:latin typeface="TT Interphases Bold"/>
                <a:ea typeface="TT Interphases Bold"/>
                <a:cs typeface="TT Interphases Bold"/>
                <a:sym typeface="TT Interphases Bold"/>
              </a:rPr>
              <a:t>Ses_Dosyası.json</a:t>
            </a:r>
          </a:p>
        </p:txBody>
      </p:sp>
      <p:sp>
        <p:nvSpPr>
          <p:cNvPr name="TextBox 12" id="12"/>
          <p:cNvSpPr txBox="true"/>
          <p:nvPr/>
        </p:nvSpPr>
        <p:spPr>
          <a:xfrm rot="0">
            <a:off x="13255601" y="8804910"/>
            <a:ext cx="1703189" cy="459740"/>
          </a:xfrm>
          <a:prstGeom prst="rect">
            <a:avLst/>
          </a:prstGeom>
        </p:spPr>
        <p:txBody>
          <a:bodyPr anchor="t" rtlCol="false" tIns="0" lIns="0" bIns="0" rIns="0">
            <a:spAutoFit/>
          </a:bodyPr>
          <a:lstStyle/>
          <a:p>
            <a:pPr algn="ctr">
              <a:lnSpc>
                <a:spcPts val="3639"/>
              </a:lnSpc>
              <a:spcBef>
                <a:spcPct val="0"/>
              </a:spcBef>
            </a:pPr>
            <a:r>
              <a:rPr lang="en-US" sz="2799">
                <a:solidFill>
                  <a:srgbClr val="000000"/>
                </a:solidFill>
                <a:latin typeface="TT Interphases Bold"/>
                <a:ea typeface="TT Interphases Bold"/>
                <a:cs typeface="TT Interphases Bold"/>
                <a:sym typeface="TT Interphases Bold"/>
              </a:rPr>
              <a:t>lehçe.json</a:t>
            </a:r>
          </a:p>
        </p:txBody>
      </p:sp>
      <p:sp>
        <p:nvSpPr>
          <p:cNvPr name="TextBox 13" id="13"/>
          <p:cNvSpPr txBox="true"/>
          <p:nvPr/>
        </p:nvSpPr>
        <p:spPr>
          <a:xfrm rot="0">
            <a:off x="1134157" y="1374140"/>
            <a:ext cx="4766667" cy="647171"/>
          </a:xfrm>
          <a:prstGeom prst="rect">
            <a:avLst/>
          </a:prstGeom>
        </p:spPr>
        <p:txBody>
          <a:bodyPr anchor="t" rtlCol="false" tIns="0" lIns="0" bIns="0" rIns="0">
            <a:spAutoFit/>
          </a:bodyPr>
          <a:lstStyle/>
          <a:p>
            <a:pPr algn="ctr">
              <a:lnSpc>
                <a:spcPts val="5279"/>
              </a:lnSpc>
            </a:pPr>
            <a:r>
              <a:rPr lang="en-US" sz="3770">
                <a:solidFill>
                  <a:srgbClr val="000000"/>
                </a:solidFill>
                <a:latin typeface="HK Grotesk Bold"/>
                <a:ea typeface="HK Grotesk Bold"/>
                <a:cs typeface="HK Grotesk Bold"/>
                <a:sym typeface="HK Grotesk Bold"/>
              </a:rPr>
              <a:t>Veri Setinin Özellikleri</a:t>
            </a:r>
          </a:p>
        </p:txBody>
      </p:sp>
      <p:sp>
        <p:nvSpPr>
          <p:cNvPr name="TextBox 14" id="14"/>
          <p:cNvSpPr txBox="true"/>
          <p:nvPr/>
        </p:nvSpPr>
        <p:spPr>
          <a:xfrm rot="0">
            <a:off x="630471" y="2724372"/>
            <a:ext cx="6210116" cy="916940"/>
          </a:xfrm>
          <a:prstGeom prst="rect">
            <a:avLst/>
          </a:prstGeom>
        </p:spPr>
        <p:txBody>
          <a:bodyPr anchor="t" rtlCol="false" tIns="0" lIns="0" bIns="0" rIns="0">
            <a:spAutoFit/>
          </a:bodyPr>
          <a:lstStyle/>
          <a:p>
            <a:pPr algn="l">
              <a:lnSpc>
                <a:spcPts val="3639"/>
              </a:lnSpc>
              <a:spcBef>
                <a:spcPct val="0"/>
              </a:spcBef>
            </a:pPr>
            <a:r>
              <a:rPr lang="en-US" sz="2799">
                <a:solidFill>
                  <a:srgbClr val="000000"/>
                </a:solidFill>
                <a:latin typeface="TT Interphases"/>
                <a:ea typeface="TT Interphases"/>
                <a:cs typeface="TT Interphases"/>
                <a:sym typeface="TT Interphases"/>
              </a:rPr>
              <a:t>transcripts.json: 107 adet ses verisi                    etiketlendirme</a:t>
            </a:r>
          </a:p>
        </p:txBody>
      </p:sp>
      <p:sp>
        <p:nvSpPr>
          <p:cNvPr name="TextBox 15" id="15"/>
          <p:cNvSpPr txBox="true"/>
          <p:nvPr/>
        </p:nvSpPr>
        <p:spPr>
          <a:xfrm rot="0">
            <a:off x="630471" y="5088467"/>
            <a:ext cx="5464661" cy="916940"/>
          </a:xfrm>
          <a:prstGeom prst="rect">
            <a:avLst/>
          </a:prstGeom>
        </p:spPr>
        <p:txBody>
          <a:bodyPr anchor="t" rtlCol="false" tIns="0" lIns="0" bIns="0" rIns="0">
            <a:spAutoFit/>
          </a:bodyPr>
          <a:lstStyle/>
          <a:p>
            <a:pPr algn="l">
              <a:lnSpc>
                <a:spcPts val="3639"/>
              </a:lnSpc>
              <a:spcBef>
                <a:spcPct val="0"/>
              </a:spcBef>
            </a:pPr>
            <a:r>
              <a:rPr lang="en-US" sz="2799">
                <a:solidFill>
                  <a:srgbClr val="000000"/>
                </a:solidFill>
                <a:latin typeface="TT Interphases"/>
                <a:ea typeface="TT Interphases"/>
                <a:cs typeface="TT Interphases"/>
                <a:sym typeface="TT Interphases"/>
              </a:rPr>
              <a:t>Sorular.json: 9 adet kayseri ağzına ait soru kalıbı</a:t>
            </a:r>
          </a:p>
        </p:txBody>
      </p:sp>
      <p:sp>
        <p:nvSpPr>
          <p:cNvPr name="TextBox 16" id="16"/>
          <p:cNvSpPr txBox="true"/>
          <p:nvPr/>
        </p:nvSpPr>
        <p:spPr>
          <a:xfrm rot="0">
            <a:off x="630471" y="6414982"/>
            <a:ext cx="6129213" cy="916940"/>
          </a:xfrm>
          <a:prstGeom prst="rect">
            <a:avLst/>
          </a:prstGeom>
        </p:spPr>
        <p:txBody>
          <a:bodyPr anchor="t" rtlCol="false" tIns="0" lIns="0" bIns="0" rIns="0">
            <a:spAutoFit/>
          </a:bodyPr>
          <a:lstStyle/>
          <a:p>
            <a:pPr algn="l">
              <a:lnSpc>
                <a:spcPts val="3639"/>
              </a:lnSpc>
              <a:spcBef>
                <a:spcPct val="0"/>
              </a:spcBef>
            </a:pPr>
            <a:r>
              <a:rPr lang="en-US" sz="2799">
                <a:solidFill>
                  <a:srgbClr val="000000"/>
                </a:solidFill>
                <a:latin typeface="TT Interphases"/>
                <a:ea typeface="TT Interphases"/>
                <a:cs typeface="TT Interphases"/>
                <a:sym typeface="TT Interphases"/>
              </a:rPr>
              <a:t>Soru-Cevap.json: 9 adet soru kalıbına ait cevap etiketleri</a:t>
            </a:r>
          </a:p>
        </p:txBody>
      </p:sp>
      <p:sp>
        <p:nvSpPr>
          <p:cNvPr name="TextBox 17" id="17"/>
          <p:cNvSpPr txBox="true"/>
          <p:nvPr/>
        </p:nvSpPr>
        <p:spPr>
          <a:xfrm rot="0">
            <a:off x="630471" y="7912947"/>
            <a:ext cx="5871402" cy="916940"/>
          </a:xfrm>
          <a:prstGeom prst="rect">
            <a:avLst/>
          </a:prstGeom>
        </p:spPr>
        <p:txBody>
          <a:bodyPr anchor="t" rtlCol="false" tIns="0" lIns="0" bIns="0" rIns="0">
            <a:spAutoFit/>
          </a:bodyPr>
          <a:lstStyle/>
          <a:p>
            <a:pPr algn="l">
              <a:lnSpc>
                <a:spcPts val="3639"/>
              </a:lnSpc>
              <a:spcBef>
                <a:spcPct val="0"/>
              </a:spcBef>
            </a:pPr>
            <a:r>
              <a:rPr lang="en-US" sz="2799">
                <a:solidFill>
                  <a:srgbClr val="000000"/>
                </a:solidFill>
                <a:latin typeface="TT Interphases"/>
                <a:ea typeface="TT Interphases"/>
                <a:cs typeface="TT Interphases"/>
                <a:sym typeface="TT Interphases"/>
              </a:rPr>
              <a:t>Ses_Dosyası.json: 7 adet yapay zeka sesi etiketi</a:t>
            </a:r>
          </a:p>
        </p:txBody>
      </p:sp>
      <p:sp>
        <p:nvSpPr>
          <p:cNvPr name="TextBox 18" id="18"/>
          <p:cNvSpPr txBox="true"/>
          <p:nvPr/>
        </p:nvSpPr>
        <p:spPr>
          <a:xfrm rot="0">
            <a:off x="630471" y="4050101"/>
            <a:ext cx="5774039" cy="459740"/>
          </a:xfrm>
          <a:prstGeom prst="rect">
            <a:avLst/>
          </a:prstGeom>
        </p:spPr>
        <p:txBody>
          <a:bodyPr anchor="t" rtlCol="false" tIns="0" lIns="0" bIns="0" rIns="0">
            <a:spAutoFit/>
          </a:bodyPr>
          <a:lstStyle/>
          <a:p>
            <a:pPr algn="l">
              <a:lnSpc>
                <a:spcPts val="3639"/>
              </a:lnSpc>
              <a:spcBef>
                <a:spcPct val="0"/>
              </a:spcBef>
            </a:pPr>
            <a:r>
              <a:rPr lang="en-US" sz="2799">
                <a:solidFill>
                  <a:srgbClr val="000000"/>
                </a:solidFill>
                <a:latin typeface="TT Interphases"/>
                <a:ea typeface="TT Interphases"/>
                <a:cs typeface="TT Interphases"/>
                <a:sym typeface="TT Interphases"/>
              </a:rPr>
              <a:t>lehçe.json: 184 adet kelime etiketi</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43837"/>
            <a:ext cx="18443865" cy="10374674"/>
          </a:xfrm>
          <a:custGeom>
            <a:avLst/>
            <a:gdLst/>
            <a:ahLst/>
            <a:cxnLst/>
            <a:rect r="r" b="b" t="t" l="l"/>
            <a:pathLst>
              <a:path h="10374674" w="18443865">
                <a:moveTo>
                  <a:pt x="0" y="0"/>
                </a:moveTo>
                <a:lnTo>
                  <a:pt x="18443865" y="0"/>
                </a:lnTo>
                <a:lnTo>
                  <a:pt x="18443865" y="10374674"/>
                </a:lnTo>
                <a:lnTo>
                  <a:pt x="0" y="10374674"/>
                </a:lnTo>
                <a:lnTo>
                  <a:pt x="0" y="0"/>
                </a:lnTo>
                <a:close/>
              </a:path>
            </a:pathLst>
          </a:custGeom>
          <a:blipFill>
            <a:blip r:embed="rId2"/>
            <a:stretch>
              <a:fillRect l="0" t="0" r="0" b="0"/>
            </a:stretch>
          </a:blipFill>
        </p:spPr>
      </p:sp>
      <p:sp>
        <p:nvSpPr>
          <p:cNvPr name="TextBox 3" id="3"/>
          <p:cNvSpPr txBox="true"/>
          <p:nvPr/>
        </p:nvSpPr>
        <p:spPr>
          <a:xfrm rot="0">
            <a:off x="5638973" y="748649"/>
            <a:ext cx="6000274" cy="1024891"/>
          </a:xfrm>
          <a:prstGeom prst="rect">
            <a:avLst/>
          </a:prstGeom>
        </p:spPr>
        <p:txBody>
          <a:bodyPr anchor="t" rtlCol="false" tIns="0" lIns="0" bIns="0" rIns="0">
            <a:spAutoFit/>
          </a:bodyPr>
          <a:lstStyle/>
          <a:p>
            <a:pPr algn="ctr">
              <a:lnSpc>
                <a:spcPts val="8189"/>
              </a:lnSpc>
              <a:spcBef>
                <a:spcPct val="0"/>
              </a:spcBef>
            </a:pPr>
            <a:r>
              <a:rPr lang="en-US" sz="6299">
                <a:solidFill>
                  <a:srgbClr val="000000"/>
                </a:solidFill>
                <a:latin typeface="Modular"/>
                <a:ea typeface="Modular"/>
                <a:cs typeface="Modular"/>
                <a:sym typeface="Modular"/>
              </a:rPr>
              <a:t>YÖNTEM VE TEKNİKLER</a:t>
            </a:r>
          </a:p>
        </p:txBody>
      </p:sp>
      <p:sp>
        <p:nvSpPr>
          <p:cNvPr name="TextBox 4" id="4"/>
          <p:cNvSpPr txBox="true"/>
          <p:nvPr/>
        </p:nvSpPr>
        <p:spPr>
          <a:xfrm rot="0">
            <a:off x="1028700" y="2730887"/>
            <a:ext cx="16594970" cy="6056630"/>
          </a:xfrm>
          <a:prstGeom prst="rect">
            <a:avLst/>
          </a:prstGeom>
        </p:spPr>
        <p:txBody>
          <a:bodyPr anchor="t" rtlCol="false" tIns="0" lIns="0" bIns="0" rIns="0">
            <a:spAutoFit/>
          </a:bodyPr>
          <a:lstStyle/>
          <a:p>
            <a:pPr algn="l">
              <a:lnSpc>
                <a:spcPts val="4029"/>
              </a:lnSpc>
              <a:spcBef>
                <a:spcPct val="0"/>
              </a:spcBef>
            </a:pPr>
            <a:r>
              <a:rPr lang="en-US" sz="3099">
                <a:solidFill>
                  <a:srgbClr val="000000"/>
                </a:solidFill>
                <a:latin typeface="TT Interphases Bold"/>
                <a:ea typeface="TT Interphases Bold"/>
                <a:cs typeface="TT Interphases Bold"/>
                <a:sym typeface="TT Interphases Bold"/>
              </a:rPr>
              <a:t>MFCC (Mel-Frequency Cepstral Coefficients): </a:t>
            </a:r>
            <a:r>
              <a:rPr lang="en-US" sz="3099">
                <a:solidFill>
                  <a:srgbClr val="000000"/>
                </a:solidFill>
                <a:latin typeface="TT Interphases"/>
                <a:ea typeface="TT Interphases"/>
                <a:cs typeface="TT Interphases"/>
                <a:sym typeface="TT Interphases"/>
              </a:rPr>
              <a:t>Ses verilerinden özellik çıkarımı için kullanılır. Bu teknik, sesin frekans içeriğini ve karakteristik özelliklerini temsil eder.</a:t>
            </a:r>
          </a:p>
          <a:p>
            <a:pPr algn="l">
              <a:lnSpc>
                <a:spcPts val="4029"/>
              </a:lnSpc>
              <a:spcBef>
                <a:spcPct val="0"/>
              </a:spcBef>
            </a:pPr>
          </a:p>
          <a:p>
            <a:pPr algn="l">
              <a:lnSpc>
                <a:spcPts val="4029"/>
              </a:lnSpc>
              <a:spcBef>
                <a:spcPct val="0"/>
              </a:spcBef>
            </a:pPr>
            <a:r>
              <a:rPr lang="en-US" sz="3099">
                <a:solidFill>
                  <a:srgbClr val="000000"/>
                </a:solidFill>
                <a:latin typeface="TT Interphases Bold"/>
                <a:ea typeface="TT Interphases Bold"/>
                <a:cs typeface="TT Interphases Bold"/>
                <a:sym typeface="TT Interphases Bold"/>
              </a:rPr>
              <a:t>Label Encoding: </a:t>
            </a:r>
            <a:r>
              <a:rPr lang="en-US" sz="3099">
                <a:solidFill>
                  <a:srgbClr val="000000"/>
                </a:solidFill>
                <a:latin typeface="TT Interphases"/>
                <a:ea typeface="TT Interphases"/>
                <a:cs typeface="TT Interphases"/>
                <a:sym typeface="TT Interphases"/>
              </a:rPr>
              <a:t>Kategorik etiketleri sayısal değerlere dönüştürmek için kullanılır. Bu, makine öğrenimi modellerinin etiketlerle çalışmasını sağlar.</a:t>
            </a:r>
          </a:p>
          <a:p>
            <a:pPr algn="l">
              <a:lnSpc>
                <a:spcPts val="4029"/>
              </a:lnSpc>
              <a:spcBef>
                <a:spcPct val="0"/>
              </a:spcBef>
            </a:pPr>
          </a:p>
          <a:p>
            <a:pPr algn="l">
              <a:lnSpc>
                <a:spcPts val="4029"/>
              </a:lnSpc>
              <a:spcBef>
                <a:spcPct val="0"/>
              </a:spcBef>
            </a:pPr>
            <a:r>
              <a:rPr lang="en-US" sz="3099">
                <a:solidFill>
                  <a:srgbClr val="000000"/>
                </a:solidFill>
                <a:latin typeface="TT Interphases Bold"/>
                <a:ea typeface="TT Interphases Bold"/>
                <a:cs typeface="TT Interphases Bold"/>
                <a:sym typeface="TT Interphases Bold"/>
              </a:rPr>
              <a:t>Sinir Ağı Modeli:</a:t>
            </a:r>
            <a:r>
              <a:rPr lang="en-US" sz="3099">
                <a:solidFill>
                  <a:srgbClr val="000000"/>
                </a:solidFill>
                <a:latin typeface="TT Interphases"/>
                <a:ea typeface="TT Interphases"/>
                <a:cs typeface="TT Interphases"/>
                <a:sym typeface="TT Interphases"/>
              </a:rPr>
              <a:t> Çok katmanlı bir yapay sinir ağı modelidir. Bu model, ses verilerini öğrenmek ve sınıflandırmak için kullanılır.</a:t>
            </a:r>
          </a:p>
          <a:p>
            <a:pPr algn="l">
              <a:lnSpc>
                <a:spcPts val="4029"/>
              </a:lnSpc>
              <a:spcBef>
                <a:spcPct val="0"/>
              </a:spcBef>
            </a:pPr>
          </a:p>
          <a:p>
            <a:pPr algn="l">
              <a:lnSpc>
                <a:spcPts val="4029"/>
              </a:lnSpc>
              <a:spcBef>
                <a:spcPct val="0"/>
              </a:spcBef>
            </a:pPr>
            <a:r>
              <a:rPr lang="en-US" sz="3099">
                <a:solidFill>
                  <a:srgbClr val="000000"/>
                </a:solidFill>
                <a:latin typeface="TT Interphases Bold"/>
                <a:ea typeface="TT Interphases Bold"/>
                <a:cs typeface="TT Interphases Bold"/>
                <a:sym typeface="TT Interphases Bold"/>
              </a:rPr>
              <a:t>Adam Optimizer:</a:t>
            </a:r>
            <a:r>
              <a:rPr lang="en-US" sz="3099">
                <a:solidFill>
                  <a:srgbClr val="000000"/>
                </a:solidFill>
                <a:latin typeface="TT Interphases"/>
                <a:ea typeface="TT Interphases"/>
                <a:cs typeface="TT Interphases"/>
                <a:sym typeface="TT Interphases"/>
              </a:rPr>
              <a:t> Eğitim sürecinde modelin ağırlıklarını güncellemek için kullanılan bir optimizasyon algoritmasıdır.</a:t>
            </a:r>
          </a:p>
          <a:p>
            <a:pPr algn="l">
              <a:lnSpc>
                <a:spcPts val="4029"/>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7933" y="0"/>
            <a:ext cx="18443865" cy="10374674"/>
          </a:xfrm>
          <a:custGeom>
            <a:avLst/>
            <a:gdLst/>
            <a:ahLst/>
            <a:cxnLst/>
            <a:rect r="r" b="b" t="t" l="l"/>
            <a:pathLst>
              <a:path h="10374674" w="18443865">
                <a:moveTo>
                  <a:pt x="0" y="0"/>
                </a:moveTo>
                <a:lnTo>
                  <a:pt x="18443866" y="0"/>
                </a:lnTo>
                <a:lnTo>
                  <a:pt x="18443866" y="10374674"/>
                </a:lnTo>
                <a:lnTo>
                  <a:pt x="0" y="10374674"/>
                </a:lnTo>
                <a:lnTo>
                  <a:pt x="0" y="0"/>
                </a:lnTo>
                <a:close/>
              </a:path>
            </a:pathLst>
          </a:custGeom>
          <a:blipFill>
            <a:blip r:embed="rId2"/>
            <a:stretch>
              <a:fillRect l="0" t="0" r="0" b="0"/>
            </a:stretch>
          </a:blipFill>
        </p:spPr>
      </p:sp>
      <p:sp>
        <p:nvSpPr>
          <p:cNvPr name="TextBox 3" id="3"/>
          <p:cNvSpPr txBox="true"/>
          <p:nvPr/>
        </p:nvSpPr>
        <p:spPr>
          <a:xfrm rot="0">
            <a:off x="4323204" y="436351"/>
            <a:ext cx="9222105" cy="1062947"/>
          </a:xfrm>
          <a:prstGeom prst="rect">
            <a:avLst/>
          </a:prstGeom>
        </p:spPr>
        <p:txBody>
          <a:bodyPr anchor="t" rtlCol="false" tIns="0" lIns="0" bIns="0" rIns="0">
            <a:spAutoFit/>
          </a:bodyPr>
          <a:lstStyle/>
          <a:p>
            <a:pPr algn="ctr">
              <a:lnSpc>
                <a:spcPts val="8612"/>
              </a:lnSpc>
              <a:spcBef>
                <a:spcPct val="0"/>
              </a:spcBef>
            </a:pPr>
            <a:r>
              <a:rPr lang="en-US" sz="6151">
                <a:solidFill>
                  <a:srgbClr val="000000"/>
                </a:solidFill>
                <a:latin typeface="Modular"/>
                <a:ea typeface="Modular"/>
                <a:cs typeface="Modular"/>
                <a:sym typeface="Modular"/>
              </a:rPr>
              <a:t>MODEL EĞİTİMİ VE DEĞERLENDİRME</a:t>
            </a:r>
          </a:p>
        </p:txBody>
      </p:sp>
      <p:sp>
        <p:nvSpPr>
          <p:cNvPr name="AutoShape 4" id="4"/>
          <p:cNvSpPr/>
          <p:nvPr/>
        </p:nvSpPr>
        <p:spPr>
          <a:xfrm>
            <a:off x="9017864" y="5081906"/>
            <a:ext cx="0" cy="1602774"/>
          </a:xfrm>
          <a:prstGeom prst="line">
            <a:avLst/>
          </a:prstGeom>
          <a:ln cap="flat" w="85725">
            <a:solidFill>
              <a:srgbClr val="000000"/>
            </a:solidFill>
            <a:prstDash val="solid"/>
            <a:headEnd type="none" len="sm" w="sm"/>
            <a:tailEnd type="triangle" len="med" w="lg"/>
          </a:ln>
        </p:spPr>
      </p:sp>
      <p:sp>
        <p:nvSpPr>
          <p:cNvPr name="AutoShape 5" id="5"/>
          <p:cNvSpPr/>
          <p:nvPr/>
        </p:nvSpPr>
        <p:spPr>
          <a:xfrm>
            <a:off x="2994789" y="5081906"/>
            <a:ext cx="0" cy="1602774"/>
          </a:xfrm>
          <a:prstGeom prst="line">
            <a:avLst/>
          </a:prstGeom>
          <a:ln cap="flat" w="85725">
            <a:solidFill>
              <a:srgbClr val="000000"/>
            </a:solidFill>
            <a:prstDash val="solid"/>
            <a:headEnd type="none" len="sm" w="sm"/>
            <a:tailEnd type="triangle" len="med" w="lg"/>
          </a:ln>
        </p:spPr>
      </p:sp>
      <p:sp>
        <p:nvSpPr>
          <p:cNvPr name="AutoShape 6" id="6"/>
          <p:cNvSpPr/>
          <p:nvPr/>
        </p:nvSpPr>
        <p:spPr>
          <a:xfrm flipV="true">
            <a:off x="6016548" y="3643164"/>
            <a:ext cx="0" cy="1602774"/>
          </a:xfrm>
          <a:prstGeom prst="line">
            <a:avLst/>
          </a:prstGeom>
          <a:ln cap="flat" w="85725">
            <a:solidFill>
              <a:srgbClr val="000000"/>
            </a:solidFill>
            <a:prstDash val="solid"/>
            <a:headEnd type="none" len="sm" w="sm"/>
            <a:tailEnd type="triangle" len="med" w="lg"/>
          </a:ln>
        </p:spPr>
      </p:sp>
      <p:sp>
        <p:nvSpPr>
          <p:cNvPr name="AutoShape 7" id="7"/>
          <p:cNvSpPr/>
          <p:nvPr/>
        </p:nvSpPr>
        <p:spPr>
          <a:xfrm flipV="true">
            <a:off x="11913107" y="3643164"/>
            <a:ext cx="0" cy="1602774"/>
          </a:xfrm>
          <a:prstGeom prst="line">
            <a:avLst/>
          </a:prstGeom>
          <a:ln cap="flat" w="85725">
            <a:solidFill>
              <a:srgbClr val="000000"/>
            </a:solidFill>
            <a:prstDash val="solid"/>
            <a:headEnd type="none" len="sm" w="sm"/>
            <a:tailEnd type="triangle" len="med" w="lg"/>
          </a:ln>
        </p:spPr>
      </p:sp>
      <p:sp>
        <p:nvSpPr>
          <p:cNvPr name="AutoShape 8" id="8"/>
          <p:cNvSpPr/>
          <p:nvPr/>
        </p:nvSpPr>
        <p:spPr>
          <a:xfrm>
            <a:off x="14597018" y="5122969"/>
            <a:ext cx="0" cy="1602774"/>
          </a:xfrm>
          <a:prstGeom prst="line">
            <a:avLst/>
          </a:prstGeom>
          <a:ln cap="flat" w="85725">
            <a:solidFill>
              <a:srgbClr val="000000"/>
            </a:solidFill>
            <a:prstDash val="solid"/>
            <a:headEnd type="none" len="sm" w="sm"/>
            <a:tailEnd type="triangle" len="med" w="lg"/>
          </a:ln>
        </p:spPr>
      </p:sp>
      <p:sp>
        <p:nvSpPr>
          <p:cNvPr name="Freeform 9" id="9"/>
          <p:cNvSpPr/>
          <p:nvPr/>
        </p:nvSpPr>
        <p:spPr>
          <a:xfrm flipH="false" flipV="false" rot="0">
            <a:off x="1635059" y="4357457"/>
            <a:ext cx="14880023" cy="1531023"/>
          </a:xfrm>
          <a:custGeom>
            <a:avLst/>
            <a:gdLst/>
            <a:ahLst/>
            <a:cxnLst/>
            <a:rect r="r" b="b" t="t" l="l"/>
            <a:pathLst>
              <a:path h="1531023" w="14880023">
                <a:moveTo>
                  <a:pt x="0" y="0"/>
                </a:moveTo>
                <a:lnTo>
                  <a:pt x="14880023" y="0"/>
                </a:lnTo>
                <a:lnTo>
                  <a:pt x="14880023" y="1531023"/>
                </a:lnTo>
                <a:lnTo>
                  <a:pt x="0" y="153102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2921621" y="4720514"/>
            <a:ext cx="451739" cy="722782"/>
          </a:xfrm>
          <a:custGeom>
            <a:avLst/>
            <a:gdLst/>
            <a:ahLst/>
            <a:cxnLst/>
            <a:rect r="r" b="b" t="t" l="l"/>
            <a:pathLst>
              <a:path h="722782" w="451739">
                <a:moveTo>
                  <a:pt x="0" y="0"/>
                </a:moveTo>
                <a:lnTo>
                  <a:pt x="451739" y="0"/>
                </a:lnTo>
                <a:lnTo>
                  <a:pt x="451739" y="722783"/>
                </a:lnTo>
                <a:lnTo>
                  <a:pt x="0" y="72278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0">
            <a:off x="5735270" y="4648216"/>
            <a:ext cx="542112" cy="867380"/>
          </a:xfrm>
          <a:custGeom>
            <a:avLst/>
            <a:gdLst/>
            <a:ahLst/>
            <a:cxnLst/>
            <a:rect r="r" b="b" t="t" l="l"/>
            <a:pathLst>
              <a:path h="867380" w="542112">
                <a:moveTo>
                  <a:pt x="0" y="0"/>
                </a:moveTo>
                <a:lnTo>
                  <a:pt x="542112" y="0"/>
                </a:lnTo>
                <a:lnTo>
                  <a:pt x="542112" y="867379"/>
                </a:lnTo>
                <a:lnTo>
                  <a:pt x="0" y="86737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2" id="12"/>
          <p:cNvSpPr/>
          <p:nvPr/>
        </p:nvSpPr>
        <p:spPr>
          <a:xfrm flipH="false" flipV="false" rot="0">
            <a:off x="8714600" y="4633374"/>
            <a:ext cx="606527" cy="882221"/>
          </a:xfrm>
          <a:custGeom>
            <a:avLst/>
            <a:gdLst/>
            <a:ahLst/>
            <a:cxnLst/>
            <a:rect r="r" b="b" t="t" l="l"/>
            <a:pathLst>
              <a:path h="882221" w="606527">
                <a:moveTo>
                  <a:pt x="0" y="0"/>
                </a:moveTo>
                <a:lnTo>
                  <a:pt x="606527" y="0"/>
                </a:lnTo>
                <a:lnTo>
                  <a:pt x="606527" y="882221"/>
                </a:lnTo>
                <a:lnTo>
                  <a:pt x="0" y="882221"/>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3" id="13"/>
          <p:cNvSpPr/>
          <p:nvPr/>
        </p:nvSpPr>
        <p:spPr>
          <a:xfrm flipH="false" flipV="false" rot="0">
            <a:off x="11576569" y="4648216"/>
            <a:ext cx="673075" cy="979018"/>
          </a:xfrm>
          <a:custGeom>
            <a:avLst/>
            <a:gdLst/>
            <a:ahLst/>
            <a:cxnLst/>
            <a:rect r="r" b="b" t="t" l="l"/>
            <a:pathLst>
              <a:path h="979018" w="673075">
                <a:moveTo>
                  <a:pt x="0" y="0"/>
                </a:moveTo>
                <a:lnTo>
                  <a:pt x="673075" y="0"/>
                </a:lnTo>
                <a:lnTo>
                  <a:pt x="673075" y="979017"/>
                </a:lnTo>
                <a:lnTo>
                  <a:pt x="0" y="979017"/>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4" id="14"/>
          <p:cNvSpPr/>
          <p:nvPr/>
        </p:nvSpPr>
        <p:spPr>
          <a:xfrm flipH="false" flipV="false" rot="0">
            <a:off x="14507069" y="4625103"/>
            <a:ext cx="612214" cy="890493"/>
          </a:xfrm>
          <a:custGeom>
            <a:avLst/>
            <a:gdLst/>
            <a:ahLst/>
            <a:cxnLst/>
            <a:rect r="r" b="b" t="t" l="l"/>
            <a:pathLst>
              <a:path h="890493" w="612214">
                <a:moveTo>
                  <a:pt x="0" y="0"/>
                </a:moveTo>
                <a:lnTo>
                  <a:pt x="612214" y="0"/>
                </a:lnTo>
                <a:lnTo>
                  <a:pt x="612214" y="890492"/>
                </a:lnTo>
                <a:lnTo>
                  <a:pt x="0" y="890492"/>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15" id="15"/>
          <p:cNvSpPr txBox="true"/>
          <p:nvPr/>
        </p:nvSpPr>
        <p:spPr>
          <a:xfrm rot="0">
            <a:off x="4246404" y="2758322"/>
            <a:ext cx="3519845" cy="504826"/>
          </a:xfrm>
          <a:prstGeom prst="rect">
            <a:avLst/>
          </a:prstGeom>
        </p:spPr>
        <p:txBody>
          <a:bodyPr anchor="t" rtlCol="false" tIns="0" lIns="0" bIns="0" rIns="0">
            <a:spAutoFit/>
          </a:bodyPr>
          <a:lstStyle/>
          <a:p>
            <a:pPr algn="ctr">
              <a:lnSpc>
                <a:spcPts val="4199"/>
              </a:lnSpc>
              <a:spcBef>
                <a:spcPct val="0"/>
              </a:spcBef>
            </a:pPr>
            <a:r>
              <a:rPr lang="en-US" sz="2999">
                <a:solidFill>
                  <a:srgbClr val="000000"/>
                </a:solidFill>
                <a:latin typeface="TT Interphases"/>
                <a:ea typeface="TT Interphases"/>
                <a:cs typeface="TT Interphases"/>
                <a:sym typeface="TT Interphases"/>
              </a:rPr>
              <a:t>Modelin Belirlenmesi</a:t>
            </a:r>
          </a:p>
        </p:txBody>
      </p:sp>
      <p:sp>
        <p:nvSpPr>
          <p:cNvPr name="TextBox 16" id="16"/>
          <p:cNvSpPr txBox="true"/>
          <p:nvPr/>
        </p:nvSpPr>
        <p:spPr>
          <a:xfrm rot="0">
            <a:off x="960975" y="6925639"/>
            <a:ext cx="3921292" cy="948247"/>
          </a:xfrm>
          <a:prstGeom prst="rect">
            <a:avLst/>
          </a:prstGeom>
        </p:spPr>
        <p:txBody>
          <a:bodyPr anchor="t" rtlCol="false" tIns="0" lIns="0" bIns="0" rIns="0">
            <a:spAutoFit/>
          </a:bodyPr>
          <a:lstStyle/>
          <a:p>
            <a:pPr algn="ctr">
              <a:lnSpc>
                <a:spcPts val="3852"/>
              </a:lnSpc>
              <a:spcBef>
                <a:spcPct val="0"/>
              </a:spcBef>
            </a:pPr>
            <a:r>
              <a:rPr lang="en-US" sz="2751">
                <a:solidFill>
                  <a:srgbClr val="000000"/>
                </a:solidFill>
                <a:latin typeface="TT Interphases"/>
                <a:ea typeface="TT Interphases"/>
                <a:cs typeface="TT Interphases"/>
                <a:sym typeface="TT Interphases"/>
              </a:rPr>
              <a:t>transcripts.json ve ses verilerinin hazırlanması</a:t>
            </a:r>
          </a:p>
        </p:txBody>
      </p:sp>
      <p:sp>
        <p:nvSpPr>
          <p:cNvPr name="TextBox 17" id="17"/>
          <p:cNvSpPr txBox="true"/>
          <p:nvPr/>
        </p:nvSpPr>
        <p:spPr>
          <a:xfrm rot="0">
            <a:off x="7921771" y="6925639"/>
            <a:ext cx="2306598" cy="504826"/>
          </a:xfrm>
          <a:prstGeom prst="rect">
            <a:avLst/>
          </a:prstGeom>
        </p:spPr>
        <p:txBody>
          <a:bodyPr anchor="t" rtlCol="false" tIns="0" lIns="0" bIns="0" rIns="0">
            <a:spAutoFit/>
          </a:bodyPr>
          <a:lstStyle/>
          <a:p>
            <a:pPr algn="ctr">
              <a:lnSpc>
                <a:spcPts val="4199"/>
              </a:lnSpc>
              <a:spcBef>
                <a:spcPct val="0"/>
              </a:spcBef>
            </a:pPr>
            <a:r>
              <a:rPr lang="en-US" sz="2999">
                <a:solidFill>
                  <a:srgbClr val="000000"/>
                </a:solidFill>
                <a:latin typeface="TT Interphases"/>
                <a:ea typeface="TT Interphases"/>
                <a:cs typeface="TT Interphases"/>
                <a:sym typeface="TT Interphases"/>
              </a:rPr>
              <a:t>Model Eğitimi</a:t>
            </a:r>
          </a:p>
        </p:txBody>
      </p:sp>
      <p:sp>
        <p:nvSpPr>
          <p:cNvPr name="TextBox 18" id="18"/>
          <p:cNvSpPr txBox="true"/>
          <p:nvPr/>
        </p:nvSpPr>
        <p:spPr>
          <a:xfrm rot="0">
            <a:off x="10064661" y="2758322"/>
            <a:ext cx="3696891" cy="504826"/>
          </a:xfrm>
          <a:prstGeom prst="rect">
            <a:avLst/>
          </a:prstGeom>
        </p:spPr>
        <p:txBody>
          <a:bodyPr anchor="t" rtlCol="false" tIns="0" lIns="0" bIns="0" rIns="0">
            <a:spAutoFit/>
          </a:bodyPr>
          <a:lstStyle/>
          <a:p>
            <a:pPr algn="ctr">
              <a:lnSpc>
                <a:spcPts val="4199"/>
              </a:lnSpc>
              <a:spcBef>
                <a:spcPct val="0"/>
              </a:spcBef>
            </a:pPr>
            <a:r>
              <a:rPr lang="en-US" sz="2999">
                <a:solidFill>
                  <a:srgbClr val="000000"/>
                </a:solidFill>
                <a:latin typeface="TT Interphases"/>
                <a:ea typeface="TT Interphases"/>
                <a:cs typeface="TT Interphases"/>
                <a:sym typeface="TT Interphases"/>
              </a:rPr>
              <a:t>Modelin Test Edilmesi</a:t>
            </a:r>
          </a:p>
        </p:txBody>
      </p:sp>
      <p:sp>
        <p:nvSpPr>
          <p:cNvPr name="TextBox 19" id="19"/>
          <p:cNvSpPr txBox="true"/>
          <p:nvPr/>
        </p:nvSpPr>
        <p:spPr>
          <a:xfrm rot="0">
            <a:off x="12943831" y="6966702"/>
            <a:ext cx="3950256" cy="504826"/>
          </a:xfrm>
          <a:prstGeom prst="rect">
            <a:avLst/>
          </a:prstGeom>
        </p:spPr>
        <p:txBody>
          <a:bodyPr anchor="t" rtlCol="false" tIns="0" lIns="0" bIns="0" rIns="0">
            <a:spAutoFit/>
          </a:bodyPr>
          <a:lstStyle/>
          <a:p>
            <a:pPr algn="ctr">
              <a:lnSpc>
                <a:spcPts val="4199"/>
              </a:lnSpc>
              <a:spcBef>
                <a:spcPct val="0"/>
              </a:spcBef>
            </a:pPr>
            <a:r>
              <a:rPr lang="en-US" sz="2999">
                <a:solidFill>
                  <a:srgbClr val="000000"/>
                </a:solidFill>
                <a:latin typeface="TT Interphases"/>
                <a:ea typeface="TT Interphases"/>
                <a:cs typeface="TT Interphases"/>
                <a:sym typeface="TT Interphases"/>
              </a:rPr>
              <a:t>Model Değerlendirmesi</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3671" y="-43837"/>
            <a:ext cx="18443865" cy="10374674"/>
          </a:xfrm>
          <a:custGeom>
            <a:avLst/>
            <a:gdLst/>
            <a:ahLst/>
            <a:cxnLst/>
            <a:rect r="r" b="b" t="t" l="l"/>
            <a:pathLst>
              <a:path h="10374674" w="18443865">
                <a:moveTo>
                  <a:pt x="0" y="0"/>
                </a:moveTo>
                <a:lnTo>
                  <a:pt x="18443866" y="0"/>
                </a:lnTo>
                <a:lnTo>
                  <a:pt x="18443866" y="10374674"/>
                </a:lnTo>
                <a:lnTo>
                  <a:pt x="0" y="10374674"/>
                </a:lnTo>
                <a:lnTo>
                  <a:pt x="0" y="0"/>
                </a:lnTo>
                <a:close/>
              </a:path>
            </a:pathLst>
          </a:custGeom>
          <a:blipFill>
            <a:blip r:embed="rId2"/>
            <a:stretch>
              <a:fillRect l="0" t="0" r="0" b="0"/>
            </a:stretch>
          </a:blipFill>
        </p:spPr>
      </p:sp>
      <p:sp>
        <p:nvSpPr>
          <p:cNvPr name="Freeform 3" id="3"/>
          <p:cNvSpPr/>
          <p:nvPr/>
        </p:nvSpPr>
        <p:spPr>
          <a:xfrm flipH="false" flipV="false" rot="0">
            <a:off x="0" y="1746264"/>
            <a:ext cx="9863651" cy="8540736"/>
          </a:xfrm>
          <a:custGeom>
            <a:avLst/>
            <a:gdLst/>
            <a:ahLst/>
            <a:cxnLst/>
            <a:rect r="r" b="b" t="t" l="l"/>
            <a:pathLst>
              <a:path h="8540736" w="9863651">
                <a:moveTo>
                  <a:pt x="0" y="0"/>
                </a:moveTo>
                <a:lnTo>
                  <a:pt x="9863651" y="0"/>
                </a:lnTo>
                <a:lnTo>
                  <a:pt x="9863651" y="8540736"/>
                </a:lnTo>
                <a:lnTo>
                  <a:pt x="0" y="8540736"/>
                </a:lnTo>
                <a:lnTo>
                  <a:pt x="0" y="0"/>
                </a:lnTo>
                <a:close/>
              </a:path>
            </a:pathLst>
          </a:custGeom>
          <a:blipFill>
            <a:blip r:embed="rId3"/>
            <a:stretch>
              <a:fillRect l="0" t="0" r="0" b="0"/>
            </a:stretch>
          </a:blipFill>
        </p:spPr>
      </p:sp>
      <p:sp>
        <p:nvSpPr>
          <p:cNvPr name="Freeform 4" id="4"/>
          <p:cNvSpPr/>
          <p:nvPr/>
        </p:nvSpPr>
        <p:spPr>
          <a:xfrm flipH="false" flipV="false" rot="0">
            <a:off x="9863651" y="3154042"/>
            <a:ext cx="8476544" cy="5725179"/>
          </a:xfrm>
          <a:custGeom>
            <a:avLst/>
            <a:gdLst/>
            <a:ahLst/>
            <a:cxnLst/>
            <a:rect r="r" b="b" t="t" l="l"/>
            <a:pathLst>
              <a:path h="5725179" w="8476544">
                <a:moveTo>
                  <a:pt x="0" y="0"/>
                </a:moveTo>
                <a:lnTo>
                  <a:pt x="8476544" y="0"/>
                </a:lnTo>
                <a:lnTo>
                  <a:pt x="8476544" y="5725180"/>
                </a:lnTo>
                <a:lnTo>
                  <a:pt x="0" y="5725180"/>
                </a:lnTo>
                <a:lnTo>
                  <a:pt x="0" y="0"/>
                </a:lnTo>
                <a:close/>
              </a:path>
            </a:pathLst>
          </a:custGeom>
          <a:blipFill>
            <a:blip r:embed="rId4"/>
            <a:stretch>
              <a:fillRect l="0" t="0" r="0" b="0"/>
            </a:stretch>
          </a:blipFill>
        </p:spPr>
      </p:sp>
      <p:sp>
        <p:nvSpPr>
          <p:cNvPr name="TextBox 5" id="5"/>
          <p:cNvSpPr txBox="true"/>
          <p:nvPr/>
        </p:nvSpPr>
        <p:spPr>
          <a:xfrm rot="0">
            <a:off x="6856785" y="254505"/>
            <a:ext cx="3379351" cy="1336072"/>
          </a:xfrm>
          <a:prstGeom prst="rect">
            <a:avLst/>
          </a:prstGeom>
        </p:spPr>
        <p:txBody>
          <a:bodyPr anchor="t" rtlCol="false" tIns="0" lIns="0" bIns="0" rIns="0">
            <a:spAutoFit/>
          </a:bodyPr>
          <a:lstStyle/>
          <a:p>
            <a:pPr algn="ctr">
              <a:lnSpc>
                <a:spcPts val="10883"/>
              </a:lnSpc>
              <a:spcBef>
                <a:spcPct val="0"/>
              </a:spcBef>
            </a:pPr>
            <a:r>
              <a:rPr lang="en-US" sz="7773">
                <a:solidFill>
                  <a:srgbClr val="000000"/>
                </a:solidFill>
                <a:latin typeface="Modular"/>
                <a:ea typeface="Modular"/>
                <a:cs typeface="Modular"/>
                <a:sym typeface="Modular"/>
              </a:rPr>
              <a:t>SONUÇLAR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DAGNWfyN1E4</dc:identifier>
  <dcterms:modified xsi:type="dcterms:W3CDTF">2011-08-01T06:04:30Z</dcterms:modified>
  <cp:revision>1</cp:revision>
  <dc:title>Yapay zeka da ki veri eksikliği kapatmak ve aynı zamanda yapay zekanın yöresel ağıza sahip olan insanları daha doğru anlamasını sağlamak temel hedefimizdir.</dc:title>
</cp:coreProperties>
</file>

<file path=docProps/thumbnail.jpeg>
</file>